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2" r:id="rId5"/>
    <p:sldId id="263" r:id="rId6"/>
    <p:sldId id="266" r:id="rId7"/>
    <p:sldId id="259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rgbClr val="002060"/>
                </a:solidFill>
              </a:rPr>
              <a:t>Итоговая аттестация за курс начальной школы</a:t>
            </a:r>
            <a:endParaRPr lang="ru-RU" sz="2000" dirty="0">
              <a:solidFill>
                <a:srgbClr val="00206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литературное чтение</c:v>
                </c:pt>
                <c:pt idx="3">
                  <c:v>окружающий мир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0.44</c:v>
                </c:pt>
                <c:pt idx="1">
                  <c:v>0.22</c:v>
                </c:pt>
                <c:pt idx="2">
                  <c:v>0.33</c:v>
                </c:pt>
                <c:pt idx="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литературное чтение</c:v>
                </c:pt>
                <c:pt idx="3">
                  <c:v>окружающий мир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0.22</c:v>
                </c:pt>
                <c:pt idx="1">
                  <c:v>0.22</c:v>
                </c:pt>
                <c:pt idx="2">
                  <c:v>0.44</c:v>
                </c:pt>
                <c:pt idx="3">
                  <c:v>0.78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литературное чтение</c:v>
                </c:pt>
                <c:pt idx="3">
                  <c:v>окружающий мир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0.11</c:v>
                </c:pt>
                <c:pt idx="1">
                  <c:v>0.44</c:v>
                </c:pt>
                <c:pt idx="2">
                  <c:v>0.22</c:v>
                </c:pt>
                <c:pt idx="3">
                  <c:v>0.22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литературное чтение</c:v>
                </c:pt>
                <c:pt idx="3">
                  <c:v>окружающий мир</c:v>
                </c:pt>
              </c:strCache>
            </c:strRef>
          </c:cat>
          <c:val>
            <c:numRef>
              <c:f>Лист1!$E$2:$E$5</c:f>
              <c:numCache>
                <c:formatCode>0%</c:formatCode>
                <c:ptCount val="4"/>
                <c:pt idx="0">
                  <c:v>0.11</c:v>
                </c:pt>
                <c:pt idx="1">
                  <c:v>0.11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3 часть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литературное чтение</c:v>
                </c:pt>
                <c:pt idx="3">
                  <c:v>окружающий мир</c:v>
                </c:pt>
              </c:strCache>
            </c:strRef>
          </c:cat>
          <c:val>
            <c:numRef>
              <c:f>Лист1!$F$2:$F$5</c:f>
              <c:numCache>
                <c:formatCode>0%</c:formatCode>
                <c:ptCount val="4"/>
                <c:pt idx="0">
                  <c:v>0.33</c:v>
                </c:pt>
                <c:pt idx="1">
                  <c:v>0.33</c:v>
                </c:pt>
                <c:pt idx="2">
                  <c:v>0.33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209664"/>
        <c:axId val="256210224"/>
      </c:barChart>
      <c:catAx>
        <c:axId val="25620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6210224"/>
        <c:crosses val="autoZero"/>
        <c:auto val="1"/>
        <c:lblAlgn val="ctr"/>
        <c:lblOffset val="100"/>
        <c:noMultiLvlLbl val="0"/>
      </c:catAx>
      <c:valAx>
        <c:axId val="25621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620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Качество знаний учащихся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литературное чтение</c:v>
                </c:pt>
                <c:pt idx="2">
                  <c:v>математика</c:v>
                </c:pt>
                <c:pt idx="3">
                  <c:v>окружающий мир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0.78</c:v>
                </c:pt>
                <c:pt idx="1">
                  <c:v>0.78</c:v>
                </c:pt>
                <c:pt idx="2">
                  <c:v>0.67</c:v>
                </c:pt>
                <c:pt idx="3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Качество знаний учащихся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литературное чтение</c:v>
                </c:pt>
                <c:pt idx="2">
                  <c:v>математика</c:v>
                </c:pt>
                <c:pt idx="3">
                  <c:v>окружающий мир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0.78</c:v>
                </c:pt>
                <c:pt idx="1">
                  <c:v>0.78</c:v>
                </c:pt>
                <c:pt idx="2">
                  <c:v>0.67</c:v>
                </c:pt>
                <c:pt idx="3">
                  <c:v>0.89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86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21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07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49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78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1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3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7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47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16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9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3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1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53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25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25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BE0E61F-F999-427A-AD27-7BE55FC8DB74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E61E7-6F8D-4445-B0D0-B21560BEB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6990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Анализ реализации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ФГОС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Учитель: </a:t>
            </a:r>
            <a:r>
              <a:rPr lang="ru-RU" sz="2400" dirty="0" err="1" smtClean="0"/>
              <a:t>Качесова</a:t>
            </a:r>
            <a:r>
              <a:rPr lang="ru-RU" sz="2400" dirty="0" smtClean="0"/>
              <a:t> Л.А.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466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 уч-ся за 3-4 классы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2013\2014 уч. год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7327314"/>
              </p:ext>
            </p:extLst>
          </p:nvPr>
        </p:nvGraphicFramePr>
        <p:xfrm>
          <a:off x="1103313" y="2514600"/>
          <a:ext cx="4395787" cy="374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2014\2015 уч. </a:t>
            </a:r>
            <a:r>
              <a:rPr lang="ru-RU" smtClean="0"/>
              <a:t>год</a:t>
            </a:r>
            <a:endParaRPr lang="ru-RU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09791731"/>
              </p:ext>
            </p:extLst>
          </p:nvPr>
        </p:nvGraphicFramePr>
        <p:xfrm>
          <a:off x="5654675" y="2514600"/>
          <a:ext cx="4395788" cy="374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78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учебной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445807"/>
              </p:ext>
            </p:extLst>
          </p:nvPr>
        </p:nvGraphicFramePr>
        <p:xfrm>
          <a:off x="838200" y="1769575"/>
          <a:ext cx="105156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знаний качества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успеваемости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2013 - 2014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30971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2014 - 2015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07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Результаты итоговой оценки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150305"/>
              </p:ext>
            </p:extLst>
          </p:nvPr>
        </p:nvGraphicFramePr>
        <p:xfrm>
          <a:off x="1103313" y="2052638"/>
          <a:ext cx="8947151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/>
                <a:gridCol w="1025491"/>
                <a:gridCol w="1211297"/>
                <a:gridCol w="1118394"/>
                <a:gridCol w="1118394"/>
                <a:gridCol w="1058698"/>
                <a:gridCol w="117808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801" marR="77801"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Освоил ООП НОО на </a:t>
                      </a:r>
                    </a:p>
                    <a:p>
                      <a:r>
                        <a:rPr lang="ru-RU" dirty="0" smtClean="0"/>
                        <a:t>Базовом уровне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Освоил ООП</a:t>
                      </a:r>
                      <a:r>
                        <a:rPr lang="ru-RU" baseline="0" dirty="0" smtClean="0"/>
                        <a:t> НОО на</a:t>
                      </a:r>
                    </a:p>
                    <a:p>
                      <a:r>
                        <a:rPr lang="ru-RU" baseline="0" dirty="0" smtClean="0"/>
                        <a:t>Повышенном уровне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Не освоил ООП НОО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выпускников </a:t>
                      </a:r>
                    </a:p>
                    <a:p>
                      <a:r>
                        <a:rPr lang="ru-RU" dirty="0" smtClean="0"/>
                        <a:t>Начальных классов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Чел.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Чел.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Чел.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9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44.5%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17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Метапредметные</a:t>
            </a:r>
            <a:r>
              <a:rPr lang="ru-RU" dirty="0" smtClean="0"/>
              <a:t> результаты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969"/>
              </p:ext>
            </p:extLst>
          </p:nvPr>
        </p:nvGraphicFramePr>
        <p:xfrm>
          <a:off x="1103313" y="2052638"/>
          <a:ext cx="8947152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/>
                <a:gridCol w="1118394"/>
                <a:gridCol w="1118394"/>
                <a:gridCol w="999399"/>
                <a:gridCol w="1237389"/>
                <a:gridCol w="1039723"/>
                <a:gridCol w="119706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 </a:t>
                      </a:r>
                      <a:r>
                        <a:rPr lang="ru-RU" dirty="0" err="1" smtClean="0"/>
                        <a:t>метапредметных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умений</a:t>
                      </a:r>
                      <a:endParaRPr lang="ru-RU" dirty="0"/>
                    </a:p>
                  </a:txBody>
                  <a:tcPr marL="77801" marR="77801"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Повышенный. Высокий (</a:t>
                      </a:r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- 6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Базовый (4)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Недостаточный, пониженный (1 – 3)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Умение учиться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чел.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чел.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чел.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4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dirty="0" smtClean="0"/>
                        <a:t>44,5%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3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</a:t>
                      </a:r>
                      <a:r>
                        <a:rPr lang="ru-RU" dirty="0" smtClean="0"/>
                        <a:t>33,3%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2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dirty="0" smtClean="0"/>
                        <a:t>22,2%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Учебное сотрудничество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7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78%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11%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1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11%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Грамотность чтения </a:t>
                      </a:r>
                    </a:p>
                    <a:p>
                      <a:r>
                        <a:rPr lang="ru-RU" dirty="0" smtClean="0"/>
                        <a:t>Информационных</a:t>
                      </a:r>
                    </a:p>
                    <a:p>
                      <a:r>
                        <a:rPr lang="ru-RU" dirty="0" smtClean="0"/>
                        <a:t>текстов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6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67%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11%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2</a:t>
                      </a:r>
                      <a:endParaRPr lang="ru-RU" dirty="0"/>
                    </a:p>
                  </a:txBody>
                  <a:tcPr marL="77801" marR="7780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dirty="0" smtClean="0"/>
                        <a:t>22,2%</a:t>
                      </a:r>
                      <a:endParaRPr lang="ru-RU" dirty="0"/>
                    </a:p>
                  </a:txBody>
                  <a:tcPr marL="77801" marR="77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Участие родителей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427680"/>
              </p:ext>
            </p:extLst>
          </p:nvPr>
        </p:nvGraphicFramePr>
        <p:xfrm>
          <a:off x="1103313" y="2052638"/>
          <a:ext cx="8947152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/>
                <a:gridCol w="2236788"/>
                <a:gridCol w="2236788"/>
                <a:gridCol w="22367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</a:t>
                      </a:r>
                      <a:r>
                        <a:rPr lang="ru-RU" dirty="0" err="1" smtClean="0"/>
                        <a:t>метапредметных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результатов через групповой проект</a:t>
                      </a:r>
                    </a:p>
                    <a:p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Анкетирование родителей (законных </a:t>
                      </a:r>
                    </a:p>
                    <a:p>
                      <a:r>
                        <a:rPr lang="ru-RU" dirty="0" smtClean="0"/>
                        <a:t>Представителей)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</a:t>
                      </a:r>
                      <a:r>
                        <a:rPr lang="ru-RU" baseline="0" dirty="0" smtClean="0"/>
                        <a:t> и размещение на школьном сайте информационных продуктов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Представление общественности результатов реализации ФГОС</a:t>
                      </a:r>
                      <a:endParaRPr lang="ru-RU" dirty="0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да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да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да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да</a:t>
                      </a:r>
                      <a:endParaRPr lang="ru-RU" dirty="0"/>
                    </a:p>
                  </a:txBody>
                  <a:tcPr marL="77801" marR="778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33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970442"/>
          </a:xfrm>
        </p:spPr>
        <p:txBody>
          <a:bodyPr/>
          <a:lstStyle/>
          <a:p>
            <a:r>
              <a:rPr lang="ru-RU" dirty="0" smtClean="0"/>
              <a:t>При подведении итогов реализации ФГОС было ли обеспечено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153561"/>
              </p:ext>
            </p:extLst>
          </p:nvPr>
        </p:nvGraphicFramePr>
        <p:xfrm>
          <a:off x="646110" y="2575560"/>
          <a:ext cx="1037241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482"/>
                <a:gridCol w="2074482"/>
                <a:gridCol w="2074482"/>
                <a:gridCol w="2074482"/>
                <a:gridCol w="2074482"/>
              </a:tblGrid>
              <a:tr h="17907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Участие родительской общественности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Оценку </a:t>
                      </a:r>
                      <a:r>
                        <a:rPr lang="ru-RU" sz="1600" dirty="0" err="1" smtClean="0"/>
                        <a:t>метапредметных</a:t>
                      </a:r>
                      <a:r>
                        <a:rPr lang="ru-RU" sz="1600" dirty="0" smtClean="0"/>
                        <a:t> результатов через групповой проект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Организовали ли анкетирование родителей (законных представителей)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Разработку и размещение на школьном сайте информационных продуктов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Представление общественности результатов реализации ФГОС</a:t>
                      </a:r>
                      <a:endParaRPr lang="ru-RU" dirty="0"/>
                    </a:p>
                  </a:txBody>
                  <a:tcPr/>
                </a:tc>
              </a:tr>
              <a:tr h="179070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да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да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да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да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да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837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Участие в районной олимпиаде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679465"/>
              </p:ext>
            </p:extLst>
          </p:nvPr>
        </p:nvGraphicFramePr>
        <p:xfrm>
          <a:off x="1150434" y="1937137"/>
          <a:ext cx="788205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514"/>
                <a:gridCol w="1970514"/>
                <a:gridCol w="2792450"/>
                <a:gridCol w="1148578"/>
              </a:tblGrid>
              <a:tr h="361935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                        2013-2014 уч.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935">
                <a:tc>
                  <a:txBody>
                    <a:bodyPr/>
                    <a:lstStyle/>
                    <a:p>
                      <a:r>
                        <a:rPr lang="ru-RU" dirty="0" smtClean="0"/>
                        <a:t>Ф. имя </a:t>
                      </a:r>
                      <a:r>
                        <a:rPr lang="ru-RU" dirty="0" err="1" smtClean="0"/>
                        <a:t>уч</a:t>
                      </a:r>
                      <a:r>
                        <a:rPr lang="ru-RU" dirty="0" smtClean="0"/>
                        <a:t>-ка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 предметы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93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Литературное чтение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935">
                <a:tc>
                  <a:txBody>
                    <a:bodyPr/>
                    <a:lstStyle/>
                    <a:p>
                      <a:r>
                        <a:rPr lang="ru-RU" dirty="0" smtClean="0"/>
                        <a:t>1. </a:t>
                      </a:r>
                      <a:r>
                        <a:rPr lang="ru-RU" dirty="0" err="1" smtClean="0"/>
                        <a:t>Бушумова</a:t>
                      </a:r>
                      <a:r>
                        <a:rPr lang="ru-RU" dirty="0" smtClean="0"/>
                        <a:t> Юля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935">
                <a:tc>
                  <a:txBody>
                    <a:bodyPr/>
                    <a:lstStyle/>
                    <a:p>
                      <a:r>
                        <a:rPr lang="ru-RU" dirty="0" smtClean="0"/>
                        <a:t>2. Вебер Илья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97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Участие в районной олимпиаде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497796"/>
              </p:ext>
            </p:extLst>
          </p:nvPr>
        </p:nvGraphicFramePr>
        <p:xfrm>
          <a:off x="1103313" y="2052638"/>
          <a:ext cx="8947155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431"/>
                <a:gridCol w="1789431"/>
                <a:gridCol w="1789431"/>
                <a:gridCol w="1789431"/>
                <a:gridCol w="1789431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ru-RU" dirty="0" smtClean="0"/>
                        <a:t>. Ф. имя </a:t>
                      </a:r>
                      <a:r>
                        <a:rPr lang="ru-RU" dirty="0" err="1" smtClean="0"/>
                        <a:t>уч</a:t>
                      </a:r>
                      <a:r>
                        <a:rPr lang="ru-RU" dirty="0" smtClean="0"/>
                        <a:t>-ка                                                           Предметы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801" marR="77801"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Русский язык        литературное чтение                      математика</a:t>
                      </a:r>
                      <a:endParaRPr lang="ru-RU" dirty="0"/>
                    </a:p>
                  </a:txBody>
                  <a:tcPr marL="77801" marR="7780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</a:t>
                      </a:r>
                      <a:r>
                        <a:rPr lang="ru-RU" dirty="0" err="1" smtClean="0"/>
                        <a:t>Бушумова</a:t>
                      </a:r>
                      <a:r>
                        <a:rPr lang="ru-RU" dirty="0" smtClean="0"/>
                        <a:t> Юля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Бычков Стёпа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место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Вебер Илья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Филимонова Аня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место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5. </a:t>
                      </a:r>
                      <a:r>
                        <a:rPr lang="ru-RU" dirty="0" err="1" smtClean="0"/>
                        <a:t>Чаава</a:t>
                      </a:r>
                      <a:r>
                        <a:rPr lang="ru-RU" dirty="0" smtClean="0"/>
                        <a:t> Саша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место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___________</a:t>
                      </a:r>
                      <a:endParaRPr lang="ru-RU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801" marR="778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54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734" y="895610"/>
            <a:ext cx="8761413" cy="706964"/>
          </a:xfrm>
        </p:spPr>
        <p:txBody>
          <a:bodyPr/>
          <a:lstStyle/>
          <a:p>
            <a:r>
              <a:rPr lang="ru-RU" sz="2800" dirty="0" smtClean="0"/>
              <a:t>Итоговая аттестация (</a:t>
            </a:r>
            <a:r>
              <a:rPr lang="ru-RU" sz="2800" err="1" smtClean="0"/>
              <a:t>авторы</a:t>
            </a:r>
            <a:r>
              <a:rPr lang="ru-RU" sz="2800" smtClean="0"/>
              <a:t>: И.В</a:t>
            </a:r>
            <a:r>
              <a:rPr lang="ru-RU" sz="2800" dirty="0" smtClean="0"/>
              <a:t>. Щеглова, Л.А. </a:t>
            </a:r>
            <a:r>
              <a:rPr lang="ru-RU" sz="2800" dirty="0" err="1" smtClean="0"/>
              <a:t>Иляшенко</a:t>
            </a:r>
            <a:r>
              <a:rPr lang="ru-RU" sz="2800" dirty="0" smtClean="0"/>
              <a:t>, Т.А. Круглова, </a:t>
            </a:r>
            <a:r>
              <a:rPr lang="ru-RU" sz="2800" dirty="0" err="1" smtClean="0"/>
              <a:t>Е.Г.Каткова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777931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766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239</TotalTime>
  <Words>388</Words>
  <Application>Microsoft Office PowerPoint</Application>
  <PresentationFormat>Широкоэкранный</PresentationFormat>
  <Paragraphs>140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Ион</vt:lpstr>
      <vt:lpstr>Анализ реализации               ФГОС     </vt:lpstr>
      <vt:lpstr>Результаты учебной деятельности</vt:lpstr>
      <vt:lpstr>             Результаты итоговой оценки</vt:lpstr>
      <vt:lpstr>Метапредметные результаты</vt:lpstr>
      <vt:lpstr>                Участие родителей</vt:lpstr>
      <vt:lpstr>При подведении итогов реализации ФГОС было ли обеспечено</vt:lpstr>
      <vt:lpstr>Участие в районной олимпиаде</vt:lpstr>
      <vt:lpstr>Участие в районной олимпиаде</vt:lpstr>
      <vt:lpstr>Итоговая аттестация (авторы: И.В. Щеглова, Л.А. Иляшенко, Т.А. Круглова, Е.Г.Каткова </vt:lpstr>
      <vt:lpstr>Качество знаний уч-ся за 3-4 классы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Держалова</dc:creator>
  <cp:lastModifiedBy>Держалова</cp:lastModifiedBy>
  <cp:revision>19</cp:revision>
  <dcterms:created xsi:type="dcterms:W3CDTF">2015-05-22T15:12:10Z</dcterms:created>
  <dcterms:modified xsi:type="dcterms:W3CDTF">2015-05-28T07:34:18Z</dcterms:modified>
</cp:coreProperties>
</file>