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02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0AFCEC-FCBA-4629-98E4-F045BC4EA098}" type="datetimeFigureOut">
              <a:rPr lang="ru-RU" smtClean="0"/>
              <a:pPr/>
              <a:t>20.11.2009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3FEECF-99CA-42C7-8468-A67B734F835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ПУТЕШЕСТВИЕ ПО ОКЕАНУ ЗНАНИЙ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Самоанализ урока математики в 6 классе по теме «Координатная плоскость»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Блок-схема: альтернативный процесс 18"/>
          <p:cNvSpPr/>
          <p:nvPr/>
        </p:nvSpPr>
        <p:spPr>
          <a:xfrm>
            <a:off x="357158" y="4000504"/>
            <a:ext cx="3857652" cy="250033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4500562" y="2571744"/>
            <a:ext cx="4429156" cy="4071966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0" y="2143116"/>
            <a:ext cx="4357718" cy="1714512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5857884" y="357166"/>
            <a:ext cx="2857520" cy="2000264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0" y="285728"/>
            <a:ext cx="5572164" cy="142876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285728"/>
            <a:ext cx="3286148" cy="500066"/>
          </a:xfrm>
        </p:spPr>
        <p:txBody>
          <a:bodyPr/>
          <a:lstStyle/>
          <a:p>
            <a:r>
              <a:rPr lang="ru-RU" dirty="0" smtClean="0"/>
              <a:t>7. Формы обучения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43636" y="214290"/>
            <a:ext cx="2284429" cy="711987"/>
          </a:xfrm>
        </p:spPr>
        <p:txBody>
          <a:bodyPr>
            <a:normAutofit/>
          </a:bodyPr>
          <a:lstStyle/>
          <a:p>
            <a:r>
              <a:rPr lang="ru-RU" dirty="0" smtClean="0"/>
              <a:t>     8. Контроль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0" y="714356"/>
            <a:ext cx="5786478" cy="100013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самостоятельная работа, работа по карточкам, работа с наглядным материалом, работа по цепочке, устная работа с классом.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643570" y="785794"/>
            <a:ext cx="3143272" cy="155734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Контроль усвоений знаний умений и навыков был предусмотрен в виде карточек-заданий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3116"/>
            <a:ext cx="400052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solidFill>
                  <a:schemeClr val="accent3">
                    <a:lumMod val="50000"/>
                  </a:schemeClr>
                </a:solidFill>
              </a:rPr>
              <a:t>9. </a:t>
            </a:r>
            <a:r>
              <a:rPr lang="ru-RU" sz="2100" b="1" dirty="0">
                <a:solidFill>
                  <a:schemeClr val="accent3">
                    <a:lumMod val="50000"/>
                  </a:schemeClr>
                </a:solidFill>
              </a:rPr>
              <a:t>На уроке целесообразно использовались</a:t>
            </a:r>
            <a:r>
              <a:rPr lang="ru-RU" sz="2100" b="1" dirty="0"/>
              <a:t> </a:t>
            </a:r>
            <a:r>
              <a:rPr lang="ru-RU" sz="2000" dirty="0"/>
              <a:t>возможности компьютера, </a:t>
            </a:r>
            <a:r>
              <a:rPr lang="ru-RU" sz="2000" dirty="0" err="1"/>
              <a:t>мультимедийного</a:t>
            </a:r>
            <a:r>
              <a:rPr lang="ru-RU" sz="2000" dirty="0"/>
              <a:t> проектора и сделанной мной презентации маршрута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28596" y="4000504"/>
            <a:ext cx="350046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12.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Время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на различных этапах урока использовалось рационально. Для эмоциональной разгрузки и снятия напряжения учащимся было предложена гимнастика для глаз. Кроме того, фронтальная работа по цепочке позволила учащимся двигаться (вместо физкультминутки)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00530" y="2714620"/>
            <a:ext cx="42863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10-11.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Высокая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работоспособность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и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доброжелательная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психологическая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атмосфера на уроке поддерживалась за счет разнообразия заданий, за счет постоянной смены наглядности, нетрадиционной формы проведения урока, эмоциональной подачи материала, смены деятельности и темпа урока.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16" grpId="0" animBg="1"/>
      <p:bldP spid="17" grpId="0" animBg="1"/>
      <p:bldP spid="18" grpId="5" animBg="1"/>
      <p:bldP spid="3" grpId="0" build="p"/>
      <p:bldP spid="4" grpId="0" build="p"/>
      <p:bldP spid="5" grpId="0" build="p"/>
      <p:bldP spid="6" grpId="0" build="p"/>
      <p:bldP spid="7" grpId="0"/>
      <p:bldP spid="20481" grpId="0"/>
      <p:bldP spid="20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вопросы темы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 smtClean="0"/>
              <a:t>Что такое координатная плоскость?</a:t>
            </a:r>
          </a:p>
          <a:p>
            <a:pPr lvl="0"/>
            <a:r>
              <a:rPr lang="ru-RU" sz="3200" dirty="0" smtClean="0"/>
              <a:t>Что такое координата точки на плоскости?</a:t>
            </a:r>
          </a:p>
          <a:p>
            <a:pPr lvl="0"/>
            <a:r>
              <a:rPr lang="ru-RU" sz="3200" dirty="0" smtClean="0"/>
              <a:t>Как найти координату изображенной точки?</a:t>
            </a:r>
          </a:p>
          <a:p>
            <a:pPr lvl="0"/>
            <a:r>
              <a:rPr lang="ru-RU" sz="3200" dirty="0" smtClean="0"/>
              <a:t>Как на координатной плоскости отметить точку с заданными координатами? 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9390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Перечень уроков по данной теме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Урок 1: Координатная плоскость. Координаты.</a:t>
            </a:r>
          </a:p>
          <a:p>
            <a:r>
              <a:rPr lang="ru-RU" dirty="0" smtClean="0"/>
              <a:t>Урок 2: Координатная плоскость. Координаты. Урок-игра « Путешествие на остров координат».</a:t>
            </a:r>
          </a:p>
          <a:p>
            <a:r>
              <a:rPr lang="ru-RU" dirty="0" smtClean="0"/>
              <a:t>Урок 3: Координатная плоскость. Конкурс художников.</a:t>
            </a:r>
          </a:p>
          <a:p>
            <a:r>
              <a:rPr lang="ru-RU" dirty="0" smtClean="0"/>
              <a:t>Урок 4: Координатная плоскость. Урок –игра </a:t>
            </a:r>
            <a:r>
              <a:rPr lang="en-US" dirty="0" smtClean="0"/>
              <a:t>                          </a:t>
            </a:r>
            <a:r>
              <a:rPr lang="ru-RU" dirty="0" smtClean="0"/>
              <a:t>« </a:t>
            </a:r>
            <a:r>
              <a:rPr lang="ru-RU" dirty="0" smtClean="0"/>
              <a:t>Железная дорога»</a:t>
            </a:r>
          </a:p>
          <a:p>
            <a:r>
              <a:rPr lang="ru-RU" dirty="0" smtClean="0"/>
              <a:t>Урок 5:  Координатная плоскость. Урок –игра «Путешествие по океану Знаний»</a:t>
            </a:r>
          </a:p>
          <a:p>
            <a:r>
              <a:rPr lang="ru-RU" dirty="0" smtClean="0"/>
              <a:t>Урок 6: Координатная плоскость.  ( Симметрия).</a:t>
            </a:r>
          </a:p>
          <a:p>
            <a:r>
              <a:rPr lang="ru-RU" dirty="0" smtClean="0"/>
              <a:t>Урок 7: Урок-обобщение.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214314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Основные особенности использования цифровых образовательных ресурсов</a:t>
            </a:r>
            <a:r>
              <a:rPr lang="ru-RU" sz="4000" dirty="0" smtClean="0"/>
              <a:t>  </a:t>
            </a:r>
            <a:r>
              <a:rPr lang="ru-RU" sz="4000" b="1" dirty="0" smtClean="0"/>
              <a:t>и компьютерных  программных средств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pPr lvl="0"/>
            <a:r>
              <a:rPr lang="ru-RU" dirty="0" smtClean="0"/>
              <a:t>M</a:t>
            </a:r>
            <a:r>
              <a:rPr lang="en-US" dirty="0" err="1" smtClean="0"/>
              <a:t>icrosoft</a:t>
            </a:r>
            <a:r>
              <a:rPr lang="en-US" dirty="0" smtClean="0"/>
              <a:t> Office</a:t>
            </a:r>
            <a:r>
              <a:rPr lang="ru-RU" dirty="0" smtClean="0"/>
              <a:t> </a:t>
            </a:r>
            <a:r>
              <a:rPr lang="ru-RU" dirty="0" err="1" smtClean="0"/>
              <a:t>Word</a:t>
            </a:r>
            <a:r>
              <a:rPr lang="ru-RU" dirty="0" smtClean="0"/>
              <a:t> - для создания раздаточного материала для учащихся.</a:t>
            </a:r>
          </a:p>
          <a:p>
            <a:pPr lvl="0"/>
            <a:r>
              <a:rPr lang="ru-RU" dirty="0" smtClean="0"/>
              <a:t>M</a:t>
            </a:r>
            <a:r>
              <a:rPr lang="en-US" dirty="0" err="1" smtClean="0"/>
              <a:t>icrosoft</a:t>
            </a:r>
            <a:r>
              <a:rPr lang="en-US" dirty="0" smtClean="0"/>
              <a:t> Office</a:t>
            </a:r>
            <a:r>
              <a:rPr lang="ru-RU" dirty="0" smtClean="0"/>
              <a:t> </a:t>
            </a:r>
            <a:r>
              <a:rPr lang="ru-RU" dirty="0" err="1" smtClean="0"/>
              <a:t>Power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 - для создания и использования презентации на уроках.</a:t>
            </a:r>
          </a:p>
          <a:p>
            <a:pPr lvl="0"/>
            <a:r>
              <a:rPr lang="ru-RU" dirty="0" smtClean="0"/>
              <a:t>M</a:t>
            </a:r>
            <a:r>
              <a:rPr lang="en-US" dirty="0" err="1" smtClean="0"/>
              <a:t>icrosoft</a:t>
            </a:r>
            <a:r>
              <a:rPr lang="en-US" dirty="0" smtClean="0"/>
              <a:t> Office Excel</a:t>
            </a:r>
            <a:r>
              <a:rPr lang="ru-RU" dirty="0" smtClean="0"/>
              <a:t> - для создания проверочного теста.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76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Ожидаемые результаты обучения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 smtClean="0"/>
              <a:t>Учащиеся должны усвоить понятие координатная плоскость.</a:t>
            </a:r>
          </a:p>
          <a:p>
            <a:pPr lvl="0"/>
            <a:r>
              <a:rPr lang="ru-RU" dirty="0" smtClean="0"/>
              <a:t>Учащиеся должны усвоить понятие координаты точки.</a:t>
            </a:r>
          </a:p>
          <a:p>
            <a:pPr lvl="0"/>
            <a:r>
              <a:rPr lang="ru-RU" dirty="0" smtClean="0"/>
              <a:t>Учащиеся должны уметь отмечать на координатной плоскости точку с заданными координатами.</a:t>
            </a:r>
          </a:p>
          <a:p>
            <a:pPr lvl="0"/>
            <a:r>
              <a:rPr lang="ru-RU" dirty="0" smtClean="0"/>
              <a:t>Учащиеся должны уметь находить координаты изображенной точки.</a:t>
            </a:r>
          </a:p>
          <a:p>
            <a:pPr lvl="0"/>
            <a:r>
              <a:rPr lang="ru-RU" dirty="0" smtClean="0"/>
              <a:t>Учащиеся должны уметь определять месторасположение точки по ее координатам.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r>
              <a:rPr lang="ru-RU" b="1" dirty="0" smtClean="0"/>
              <a:t>. 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 fontScale="70000" lnSpcReduction="20000"/>
          </a:bodyPr>
          <a:lstStyle/>
          <a:p>
            <a:r>
              <a:rPr lang="ru-RU" sz="3200" u="sng" dirty="0" smtClean="0">
                <a:solidFill>
                  <a:schemeClr val="bg2">
                    <a:lumMod val="50000"/>
                  </a:schemeClr>
                </a:solidFill>
              </a:rPr>
              <a:t>Образовательная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ru-RU" sz="3200" dirty="0" smtClean="0"/>
              <a:t>обобщить и закрепить знания, умения и навыки учащихся при решении конкретных упражнений и заданий по данной теме.</a:t>
            </a:r>
          </a:p>
          <a:p>
            <a:r>
              <a:rPr lang="ru-RU" sz="3200" u="sng" dirty="0" smtClean="0">
                <a:solidFill>
                  <a:schemeClr val="bg2">
                    <a:lumMod val="50000"/>
                  </a:schemeClr>
                </a:solidFill>
              </a:rPr>
              <a:t>Развивающая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ru-RU" sz="3200" dirty="0" smtClean="0"/>
              <a:t>способствовать развитию воображения, творческой активности учащихся, а также памяти, внимания, логического мышления; проверить степень усвоения учащимися материала; обобщить и систематизировать знания путем создания условий для творческого и интеллектуального развития личности  ребенка на уроке; развивать математическую культуру речи и письма. Содействовать развитию умения осуществлять самоконтроль, самооценку и </a:t>
            </a:r>
            <a:r>
              <a:rPr lang="ru-RU" sz="3200" dirty="0" err="1" smtClean="0"/>
              <a:t>самокоррекцию</a:t>
            </a:r>
            <a:r>
              <a:rPr lang="ru-RU" sz="3200" dirty="0" smtClean="0"/>
              <a:t> учебной деятельности.</a:t>
            </a:r>
          </a:p>
          <a:p>
            <a:r>
              <a:rPr lang="ru-RU" sz="3200" u="sng" dirty="0" smtClean="0">
                <a:solidFill>
                  <a:schemeClr val="bg2">
                    <a:lumMod val="50000"/>
                  </a:schemeClr>
                </a:solidFill>
              </a:rPr>
              <a:t>Воспитательная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ru-RU" sz="3200" dirty="0" smtClean="0"/>
              <a:t>воспитывать доброжелательное отношение к коллективу и окружающим, дисциплинарные навыки; интерес к предмету.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6072198" y="5643578"/>
            <a:ext cx="1928826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357554" y="5643578"/>
            <a:ext cx="2271722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85720" y="5643578"/>
            <a:ext cx="250033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00034" y="3357562"/>
            <a:ext cx="7858180" cy="192882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>
            <a:normAutofit/>
          </a:bodyPr>
          <a:lstStyle/>
          <a:p>
            <a:r>
              <a:rPr lang="ru-RU" b="1" dirty="0" smtClean="0"/>
              <a:t>Логика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66370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285852" y="3643314"/>
            <a:ext cx="6248400" cy="139222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Организация  деятельности учащихся  по закреплению умения отмечать  на координатной плоскости точку по заданным ее координатам; умение читать координаты отмеченной точки, по запоминанию порядка записи координат и их названия, воспроизведению полученной информации и упражнениями в  ее применении по образцу и в измененной ситуации.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00034" y="5715016"/>
            <a:ext cx="2143140" cy="7858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Самостоятельное применение знаний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643306" y="5786454"/>
            <a:ext cx="1714512" cy="5476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Самоконтроль и контроль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143636" y="5715016"/>
            <a:ext cx="1857388" cy="71438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Коррекция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86512" y="1000108"/>
            <a:ext cx="2414598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6572264" y="1142984"/>
            <a:ext cx="1874840" cy="5794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Мотивация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500298" y="1571612"/>
            <a:ext cx="3786214" cy="141446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2571736" y="1785926"/>
            <a:ext cx="3621108" cy="92869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Актуализация опорных знаний и способов действий, их коррекция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Круговая стрелка 25"/>
          <p:cNvSpPr/>
          <p:nvPr/>
        </p:nvSpPr>
        <p:spPr>
          <a:xfrm rot="20032020" flipH="1">
            <a:off x="5468110" y="776776"/>
            <a:ext cx="928694" cy="1154836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Круговая стрелка 26"/>
          <p:cNvSpPr/>
          <p:nvPr/>
        </p:nvSpPr>
        <p:spPr>
          <a:xfrm rot="17495245" flipH="1">
            <a:off x="161406" y="4837416"/>
            <a:ext cx="928630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868650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Круговая стрелка 27"/>
          <p:cNvSpPr/>
          <p:nvPr/>
        </p:nvSpPr>
        <p:spPr>
          <a:xfrm rot="18036882" flipH="1">
            <a:off x="1658251" y="2507023"/>
            <a:ext cx="1071570" cy="978408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низ стрелка 28"/>
          <p:cNvSpPr/>
          <p:nvPr/>
        </p:nvSpPr>
        <p:spPr>
          <a:xfrm>
            <a:off x="2714612" y="6215082"/>
            <a:ext cx="714380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низ стрелка 29"/>
          <p:cNvSpPr/>
          <p:nvPr/>
        </p:nvSpPr>
        <p:spPr>
          <a:xfrm>
            <a:off x="5500694" y="6215082"/>
            <a:ext cx="785818" cy="4286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4" grpId="0" animBg="1"/>
      <p:bldP spid="17413" grpId="0" animBg="1"/>
      <p:bldP spid="17412" grpId="0" animBg="1"/>
      <p:bldP spid="17425" grpId="0" animBg="1"/>
      <p:bldP spid="174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Структура урока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 </a:t>
            </a:r>
            <a:r>
              <a:rPr lang="ru-RU" dirty="0" err="1" smtClean="0"/>
              <a:t>Орг</a:t>
            </a:r>
            <a:r>
              <a:rPr lang="ru-RU" dirty="0" smtClean="0"/>
              <a:t> момент</a:t>
            </a:r>
          </a:p>
          <a:p>
            <a:r>
              <a:rPr lang="ru-RU" dirty="0" smtClean="0"/>
              <a:t>2. Проверка </a:t>
            </a:r>
            <a:r>
              <a:rPr lang="ru-RU" dirty="0" err="1" smtClean="0"/>
              <a:t>д</a:t>
            </a:r>
            <a:r>
              <a:rPr lang="ru-RU" dirty="0" smtClean="0"/>
              <a:t>/</a:t>
            </a:r>
            <a:r>
              <a:rPr lang="ru-RU" dirty="0" err="1" smtClean="0"/>
              <a:t>з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Постановка цели. Формулировка задач.</a:t>
            </a:r>
          </a:p>
          <a:p>
            <a:r>
              <a:rPr lang="ru-RU" dirty="0" smtClean="0"/>
              <a:t>4. АОЗ</a:t>
            </a:r>
          </a:p>
          <a:p>
            <a:r>
              <a:rPr lang="ru-RU" dirty="0" smtClean="0"/>
              <a:t>5. Устная работа.</a:t>
            </a:r>
          </a:p>
          <a:p>
            <a:r>
              <a:rPr lang="ru-RU" dirty="0" smtClean="0"/>
              <a:t>6. Тренировочные упражнения.</a:t>
            </a:r>
          </a:p>
          <a:p>
            <a:r>
              <a:rPr lang="ru-RU" dirty="0" smtClean="0"/>
              <a:t>7. Физкультминутка.</a:t>
            </a:r>
          </a:p>
          <a:p>
            <a:r>
              <a:rPr lang="ru-RU" dirty="0" smtClean="0"/>
              <a:t>8. Самостоятельная работа.</a:t>
            </a:r>
          </a:p>
          <a:p>
            <a:r>
              <a:rPr lang="ru-RU" dirty="0" smtClean="0"/>
              <a:t>9. Информация о домашнем задании.</a:t>
            </a:r>
          </a:p>
          <a:p>
            <a:r>
              <a:rPr lang="ru-RU" dirty="0" smtClean="0"/>
              <a:t>10. Рефлексия.</a:t>
            </a:r>
          </a:p>
          <a:p>
            <a:r>
              <a:rPr lang="ru-RU" dirty="0" smtClean="0"/>
              <a:t>11. Итог урока.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28596" y="357166"/>
            <a:ext cx="3929058" cy="5429288"/>
          </a:xfrm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5. </a:t>
            </a:r>
            <a:r>
              <a:rPr lang="ru-RU" b="1" dirty="0" smtClean="0"/>
              <a:t>Главный акцент</a:t>
            </a:r>
            <a:r>
              <a:rPr lang="ru-RU" dirty="0" smtClean="0"/>
              <a:t> на уроке делался на закрепление навыков учащихся определения координаты точки на плоскости, построение точек по заданным координатам, расположение чисел по четвертям, а также на развитие воображения, творческой активности учащихся, </a:t>
            </a:r>
            <a:r>
              <a:rPr lang="ru-RU" dirty="0" smtClean="0"/>
              <a:t>памяти</a:t>
            </a:r>
            <a:r>
              <a:rPr lang="ru-RU" dirty="0" smtClean="0"/>
              <a:t>, внимания, логического мышления.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786314" y="1357298"/>
            <a:ext cx="3900486" cy="5003022"/>
          </a:xfrm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6. </a:t>
            </a:r>
            <a:r>
              <a:rPr lang="ru-RU" b="1" dirty="0" smtClean="0"/>
              <a:t>Методические приемы</a:t>
            </a:r>
            <a:r>
              <a:rPr lang="ru-RU" dirty="0" smtClean="0"/>
              <a:t>: в связи с тем, что данная организация урока интересна и класс по своей подготовленности сможет принять активное участие в учебной деятельности, было выбрано сочетание следующих средств и методов работы:  наглядно-словесные, практические, создание ситуации успеха</a:t>
            </a:r>
          </a:p>
          <a:p>
            <a:r>
              <a:rPr lang="ru-RU" dirty="0" smtClean="0"/>
              <a:t> Процесс обучения строился на постепенном усложнении содержания.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</TotalTime>
  <Words>677</Words>
  <Application>Microsoft Office PowerPoint</Application>
  <PresentationFormat>Экран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ПУТЕШЕСТВИЕ ПО ОКЕАНУ ЗНАНИЙ</vt:lpstr>
      <vt:lpstr>Основные вопросы темы: </vt:lpstr>
      <vt:lpstr>Перечень уроков по данной теме: </vt:lpstr>
      <vt:lpstr>Основные особенности использования цифровых образовательных ресурсов  и компьютерных  программных средств: </vt:lpstr>
      <vt:lpstr>Ожидаемые результаты обучения: </vt:lpstr>
      <vt:lpstr>. Цель урока:</vt:lpstr>
      <vt:lpstr>Логика урока:</vt:lpstr>
      <vt:lpstr>Структура урока </vt:lpstr>
      <vt:lpstr>Слайд 9</vt:lpstr>
      <vt:lpstr>Слайд 10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ОКЕАНУ ЗНАНИЙ</dc:title>
  <dc:creator>SamLab.ws</dc:creator>
  <cp:lastModifiedBy>SamLab.ws</cp:lastModifiedBy>
  <cp:revision>16</cp:revision>
  <dcterms:created xsi:type="dcterms:W3CDTF">2009-11-19T15:37:29Z</dcterms:created>
  <dcterms:modified xsi:type="dcterms:W3CDTF">2009-11-20T06:40:03Z</dcterms:modified>
</cp:coreProperties>
</file>