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добрый</c:v>
                </c:pt>
                <c:pt idx="1">
                  <c:v>рядом</c:v>
                </c:pt>
                <c:pt idx="2">
                  <c:v>другое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</c:ser>
        <c:shape val="box"/>
        <c:axId val="63391232"/>
        <c:axId val="63392768"/>
        <c:axId val="0"/>
      </c:bar3DChart>
      <c:catAx>
        <c:axId val="63391232"/>
        <c:scaling>
          <c:orientation val="minMax"/>
        </c:scaling>
        <c:axPos val="b"/>
        <c:tickLblPos val="nextTo"/>
        <c:crossAx val="63392768"/>
        <c:crosses val="autoZero"/>
        <c:auto val="1"/>
        <c:lblAlgn val="ctr"/>
        <c:lblOffset val="100"/>
      </c:catAx>
      <c:valAx>
        <c:axId val="63392768"/>
        <c:scaling>
          <c:orientation val="minMax"/>
        </c:scaling>
        <c:axPos val="l"/>
        <c:majorGridlines/>
        <c:numFmt formatCode="General" sourceLinked="1"/>
        <c:tickLblPos val="nextTo"/>
        <c:crossAx val="633912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самый хороший</c:v>
                </c:pt>
                <c:pt idx="1">
                  <c:v>мой папа</c:v>
                </c:pt>
                <c:pt idx="2">
                  <c:v>другое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</c:ser>
        <c:shape val="box"/>
        <c:axId val="63429632"/>
        <c:axId val="63431424"/>
        <c:axId val="0"/>
      </c:bar3DChart>
      <c:catAx>
        <c:axId val="63429632"/>
        <c:scaling>
          <c:orientation val="minMax"/>
        </c:scaling>
        <c:axPos val="b"/>
        <c:tickLblPos val="nextTo"/>
        <c:crossAx val="63431424"/>
        <c:crosses val="autoZero"/>
        <c:auto val="1"/>
        <c:lblAlgn val="ctr"/>
        <c:lblOffset val="100"/>
      </c:catAx>
      <c:valAx>
        <c:axId val="63431424"/>
        <c:scaling>
          <c:orientation val="minMax"/>
        </c:scaling>
        <c:axPos val="l"/>
        <c:majorGridlines/>
        <c:numFmt formatCode="General" sourceLinked="1"/>
        <c:tickLblPos val="nextTo"/>
        <c:crossAx val="634296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был рядом</c:v>
                </c:pt>
                <c:pt idx="1">
                  <c:v>любил </c:v>
                </c:pt>
                <c:pt idx="2">
                  <c:v>другое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</c:ser>
        <c:shape val="box"/>
        <c:axId val="63467904"/>
        <c:axId val="63469440"/>
        <c:axId val="0"/>
      </c:bar3DChart>
      <c:catAx>
        <c:axId val="63467904"/>
        <c:scaling>
          <c:orientation val="minMax"/>
        </c:scaling>
        <c:axPos val="b"/>
        <c:tickLblPos val="nextTo"/>
        <c:crossAx val="63469440"/>
        <c:crosses val="autoZero"/>
        <c:auto val="1"/>
        <c:lblAlgn val="ctr"/>
        <c:lblOffset val="100"/>
      </c:catAx>
      <c:valAx>
        <c:axId val="63469440"/>
        <c:scaling>
          <c:orientation val="minMax"/>
        </c:scaling>
        <c:axPos val="l"/>
        <c:majorGridlines/>
        <c:numFmt formatCode="General" sourceLinked="1"/>
        <c:tickLblPos val="nextTo"/>
        <c:crossAx val="634679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ругается</c:v>
                </c:pt>
                <c:pt idx="1">
                  <c:v>отсутствует</c:v>
                </c:pt>
                <c:pt idx="2">
                  <c:v>пьет, курит</c:v>
                </c:pt>
                <c:pt idx="3">
                  <c:v>обижает меня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shape val="box"/>
        <c:axId val="68859392"/>
        <c:axId val="68860928"/>
        <c:axId val="0"/>
      </c:bar3DChart>
      <c:catAx>
        <c:axId val="68859392"/>
        <c:scaling>
          <c:orientation val="minMax"/>
        </c:scaling>
        <c:axPos val="b"/>
        <c:tickLblPos val="nextTo"/>
        <c:crossAx val="68860928"/>
        <c:crosses val="autoZero"/>
        <c:auto val="1"/>
        <c:lblAlgn val="ctr"/>
        <c:lblOffset val="100"/>
      </c:catAx>
      <c:valAx>
        <c:axId val="68860928"/>
        <c:scaling>
          <c:orientation val="minMax"/>
        </c:scaling>
        <c:axPos val="l"/>
        <c:majorGridlines/>
        <c:numFmt formatCode="General" sourceLinked="1"/>
        <c:tickLblPos val="nextTo"/>
        <c:crossAx val="688593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2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7.6482696607368533E-2"/>
          <c:y val="4.7377611740284223E-2"/>
          <c:w val="0.904998784874113"/>
          <c:h val="0.8647333825323928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бить детей</c:v>
                </c:pt>
                <c:pt idx="1">
                  <c:v>обвинять незаслуженно</c:v>
                </c:pt>
                <c:pt idx="2">
                  <c:v>не брошу семью</c:v>
                </c:pt>
                <c:pt idx="3">
                  <c:v>пить, курить, ругаться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shape val="box"/>
        <c:axId val="68897024"/>
        <c:axId val="68907008"/>
        <c:axId val="0"/>
      </c:bar3DChart>
      <c:catAx>
        <c:axId val="6889702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8907008"/>
        <c:crosses val="autoZero"/>
        <c:auto val="1"/>
        <c:lblAlgn val="ctr"/>
        <c:lblOffset val="100"/>
      </c:catAx>
      <c:valAx>
        <c:axId val="68907008"/>
        <c:scaling>
          <c:orientation val="minMax"/>
        </c:scaling>
        <c:axPos val="l"/>
        <c:majorGridlines/>
        <c:numFmt formatCode="General" sourceLinked="1"/>
        <c:tickLblPos val="nextTo"/>
        <c:crossAx val="688970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любить детей</c:v>
                </c:pt>
                <c:pt idx="1">
                  <c:v>прислушиваться</c:v>
                </c:pt>
                <c:pt idx="2">
                  <c:v>заботиться о семье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9</c:v>
                </c:pt>
                <c:pt idx="2">
                  <c:v>4</c:v>
                </c:pt>
              </c:numCache>
            </c:numRef>
          </c:val>
        </c:ser>
        <c:shape val="box"/>
        <c:axId val="68923392"/>
        <c:axId val="68924928"/>
        <c:axId val="0"/>
      </c:bar3DChart>
      <c:catAx>
        <c:axId val="68923392"/>
        <c:scaling>
          <c:orientation val="minMax"/>
        </c:scaling>
        <c:axPos val="b"/>
        <c:tickLblPos val="nextTo"/>
        <c:crossAx val="68924928"/>
        <c:crosses val="autoZero"/>
        <c:auto val="1"/>
        <c:lblAlgn val="ctr"/>
        <c:lblOffset val="100"/>
      </c:catAx>
      <c:valAx>
        <c:axId val="68924928"/>
        <c:scaling>
          <c:orientation val="minMax"/>
        </c:scaling>
        <c:axPos val="l"/>
        <c:majorGridlines/>
        <c:numFmt formatCode="General" sourceLinked="1"/>
        <c:tickLblPos val="nextTo"/>
        <c:crossAx val="689233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0062-734C-4BBB-9636-EE98739E40F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D66F-E86B-415F-BEB5-F121B8E44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0062-734C-4BBB-9636-EE98739E40F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D66F-E86B-415F-BEB5-F121B8E44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0062-734C-4BBB-9636-EE98739E40F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D66F-E86B-415F-BEB5-F121B8E44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0062-734C-4BBB-9636-EE98739E40F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D66F-E86B-415F-BEB5-F121B8E44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0062-734C-4BBB-9636-EE98739E40F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D66F-E86B-415F-BEB5-F121B8E44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0062-734C-4BBB-9636-EE98739E40F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D66F-E86B-415F-BEB5-F121B8E44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0062-734C-4BBB-9636-EE98739E40F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D66F-E86B-415F-BEB5-F121B8E44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0062-734C-4BBB-9636-EE98739E40F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D66F-E86B-415F-BEB5-F121B8E44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0062-734C-4BBB-9636-EE98739E40F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D66F-E86B-415F-BEB5-F121B8E44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0062-734C-4BBB-9636-EE98739E40F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D66F-E86B-415F-BEB5-F121B8E44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0062-734C-4BBB-9636-EE98739E40F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13D66F-E86B-415F-BEB5-F121B8E445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8D0062-734C-4BBB-9636-EE98739E40F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13D66F-E86B-415F-BEB5-F121B8E4451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7851648" cy="1500174"/>
          </a:xfrm>
        </p:spPr>
        <p:txBody>
          <a:bodyPr/>
          <a:lstStyle/>
          <a:p>
            <a:r>
              <a:rPr lang="ru-RU" dirty="0" smtClean="0"/>
              <a:t>Конференция для пап </a:t>
            </a:r>
            <a:endParaRPr lang="ru-RU" dirty="0"/>
          </a:p>
        </p:txBody>
      </p:sp>
      <p:pic>
        <p:nvPicPr>
          <p:cNvPr id="4" name="Picture 2" descr="C:\Documents and Settings\work\Рабочий стол\семья\oid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28736"/>
            <a:ext cx="6643734" cy="45918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14346" y="5715016"/>
            <a:ext cx="9358346" cy="1142984"/>
          </a:xfrm>
        </p:spPr>
        <p:txBody>
          <a:bodyPr>
            <a:normAutofit/>
          </a:bodyPr>
          <a:lstStyle/>
          <a:p>
            <a:r>
              <a:rPr lang="ru-RU" sz="4600" b="1" dirty="0" smtClean="0"/>
              <a:t>"Роль отца в воспитании детей" </a:t>
            </a:r>
            <a:endParaRPr lang="ru-RU" sz="4600" dirty="0" smtClean="0"/>
          </a:p>
          <a:p>
            <a:endParaRPr lang="ru-RU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В первую группу входят ответы на вопросы 1, 4, 5, 12, 13, 15, 19, 22. </a:t>
            </a:r>
          </a:p>
          <a:p>
            <a:r>
              <a:rPr lang="ru-RU" sz="4000" dirty="0" smtClean="0"/>
              <a:t>Во вторую группу -  2, 6, 8, 9, 11, 17, 20, 23.</a:t>
            </a:r>
          </a:p>
          <a:p>
            <a:r>
              <a:rPr lang="ru-RU" sz="4000" dirty="0" smtClean="0"/>
              <a:t> В третью группу – 3, 7, 10, 14, 16, 18, 21.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/>
          <a:lstStyle/>
          <a:p>
            <a:r>
              <a:rPr lang="ru-RU" b="1" dirty="0" smtClean="0"/>
              <a:t>Тип 1 – «традиционный».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2149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Он глава семьи, последняя инстанция при решении вопросов воспитания детей. Порой он строг, очень большое значение придаёт дисциплине, требует от детей выполнения своих обязанностей. В многодетных семьях с каждым годом он уделяет все большее внимание воспитанию детей, особенно сыновей. Но в принципе между ним и детьми нет задушевных отношений. Дети обычно относятся к отцу сдержанно, так как чувствуют, что он недостаточно хорошо знает их нужды и желания.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Тип 2 – «отец, озабоченный семейным благополучием».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8929718" cy="514351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Муж предоставляет полную свободу жене в вопросах воспитания детей. Считает, что он все равно не может заменить жену в этом деле. Тем более, что он постоянно загружен работой. Но даже в свободное время он не горит желанием позаниматься с детьми. Неудивительно, что спустя некоторое время и дети начинают относиться к нему отчуждённо. В этом случае жена может прибегнуть к маленькой хитрости – время от времени уезжать на несколько дней к родным и оставлять детей под присмотром мужа. Тогда он поймёт, что доверяет ему и как отцу.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/>
          <a:lstStyle/>
          <a:p>
            <a:r>
              <a:rPr lang="ru-RU" b="1" dirty="0" smtClean="0"/>
              <a:t>Тип 3 – «современный отец».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52149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Для такого отца общение, забота о детях – вещи самые нормальные и естественные. Хотя у него и нет для этого столько свободного времени, столько свободного времени, сколько бы хотелось, вечера он обыкновенно проводит с детьми. Он любит детей, не стесняется это показать им, умеет не только играть с более взрослыми детьми, но и нянчить и присматривать за маленькими. Дети его обожают. Своими самыми сокровенными желаниями они от всего сердца делятся и с ним, и с матерью.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1. Как вы считаете, влияет ли улица на поведение наших детей?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2. Следует ли идти на поводу у ребенка, если он стал отказываться носить одежду старших братьев и сестер?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400" dirty="0" smtClean="0"/>
              <a:t>Я думаю, что ребенка нужно постоянно контролировать, т.к. он может вырваться из-под опеки на улицу.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Мы думаем, что компании отрицательно влияют на детей и их необходимо от них изолировать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Я думаю, что в данном возрасте необходимо демонстрировать своему ребенку любовь, проявлять ласку.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5400" dirty="0" smtClean="0"/>
              <a:t>Я не знаю, что мне делать по поводу маленького роста у моего ребенка, по-моему, он </a:t>
            </a:r>
            <a:r>
              <a:rPr lang="ru-RU" sz="5400" dirty="0" err="1" smtClean="0"/>
              <a:t>комплексует</a:t>
            </a:r>
            <a:r>
              <a:rPr lang="ru-RU" sz="5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Папы разными бывают: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Тот молчит, а тот кричит,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Этот песни напевает,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Тот у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телека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торчит,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Этот крепко обнимает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Теплотою сильных рук,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Тот, бывает, забывает,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Что он сыну лучший друг.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Папы разными бывают…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И, когда проходят дни,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Сыновья их вырастают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Точка в точку, как они.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Я не знаю, что мне делать моя девочка изменилась, презрительно отзывается о своих сверстницах, называя их недоразвитыми и неинтересными для мальчиков.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 С какого возраста можно разрешить детям попробовать спиртное, стоит ли это делать? Если стоит, то каким образом?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Вы обнаружили сигареты в кармане вашего сына. Ваша реакция?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“</a:t>
            </a:r>
            <a:r>
              <a:rPr lang="ru-RU" sz="2800" dirty="0" smtClean="0"/>
              <a:t>Есть десятки, сотни профессий, специальностей, работ: один строит железную дорогу, другой возводит жилище, третий выращивает хлеб, четвертый лечит людей, пятый шьет одежду. Но есть самая универсальная, самая сложная и самая благородная работа, единая для всех и в то же время своеобразная и неповторимая в каждой семье, - это творение человека”.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929718" cy="14899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условий для воспитания ребенка в семье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643998" cy="4857784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/>
              <a:t>Атмосфера семейного благополучия.</a:t>
            </a:r>
          </a:p>
          <a:p>
            <a:pPr lvl="0"/>
            <a:r>
              <a:rPr lang="ru-RU" sz="3200" dirty="0" smtClean="0"/>
              <a:t>Рационально организованный быт, режим жизни ребенка в семье.</a:t>
            </a:r>
          </a:p>
          <a:p>
            <a:pPr lvl="0"/>
            <a:r>
              <a:rPr lang="ru-RU" sz="3200" dirty="0" smtClean="0"/>
              <a:t>Любовь к своему ребенку.</a:t>
            </a:r>
          </a:p>
          <a:p>
            <a:pPr lvl="0"/>
            <a:r>
              <a:rPr lang="ru-RU" sz="3200" dirty="0" smtClean="0"/>
              <a:t>Уважение личности ребенка.</a:t>
            </a:r>
          </a:p>
          <a:p>
            <a:pPr lvl="0"/>
            <a:r>
              <a:rPr lang="ru-RU" sz="3200" dirty="0" smtClean="0"/>
              <a:t>Авторитет родителей.</a:t>
            </a:r>
          </a:p>
          <a:p>
            <a:pPr lvl="0"/>
            <a:r>
              <a:rPr lang="ru-RU" sz="3200" dirty="0" smtClean="0"/>
              <a:t>Единые согласованные требования к детям всех членов семьи, а также семьи и школы.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5300" b="1" i="1" dirty="0" smtClean="0"/>
              <a:t>Рефлексия.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8643998" cy="4389120"/>
          </a:xfrm>
        </p:spPr>
        <p:txBody>
          <a:bodyPr/>
          <a:lstStyle/>
          <a:p>
            <a:pPr lvl="0"/>
            <a:r>
              <a:rPr lang="ru-RU" sz="3600" i="1" dirty="0" smtClean="0"/>
              <a:t>Закончите предложения: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sz="3600" dirty="0" smtClean="0"/>
              <a:t>- Для меня было неожиданным,  новым …</a:t>
            </a:r>
          </a:p>
          <a:p>
            <a:pPr lvl="0"/>
            <a:r>
              <a:rPr lang="ru-RU" sz="3600" dirty="0" smtClean="0"/>
              <a:t>- Я задумался сегодня о …</a:t>
            </a:r>
          </a:p>
          <a:p>
            <a:pPr lvl="0"/>
            <a:r>
              <a:rPr lang="ru-RU" sz="3600" dirty="0" smtClean="0"/>
              <a:t>- Я бы провел собрание …</a:t>
            </a:r>
          </a:p>
          <a:p>
            <a:pPr>
              <a:buNone/>
            </a:pP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Удачи Вам в этом, будьте Самым Лучшим В Мире Папой</a:t>
            </a:r>
          </a:p>
          <a:p>
            <a:endParaRPr lang="ru-RU" sz="4000" dirty="0" smtClean="0"/>
          </a:p>
          <a:p>
            <a:r>
              <a:rPr lang="ru-RU" sz="4000" dirty="0" smtClean="0"/>
              <a:t>Желаем успехов в воспитании!</a:t>
            </a:r>
            <a:endParaRPr lang="ru-RU" sz="400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Я люблю, когда мой папа …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Я горжусь папой, потому что …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Я хочу, чтобы мой папа  всегда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Я не люблю, когда мой папа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 Когда я буду отцом, я никогда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00175"/>
          <a:ext cx="8229600" cy="4929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Когда я буду отцом, я всегда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ТЕСТ «ОТЕЦ СЕМЕЙСТВА»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«согласен» -2 очка</a:t>
            </a:r>
          </a:p>
          <a:p>
            <a:pPr algn="ctr"/>
            <a:r>
              <a:rPr lang="ru-RU" sz="5400" dirty="0" smtClean="0"/>
              <a:t>«не совсем» - 1 очко</a:t>
            </a:r>
          </a:p>
          <a:p>
            <a:pPr algn="ctr"/>
            <a:r>
              <a:rPr lang="ru-RU" sz="5400" dirty="0" smtClean="0"/>
              <a:t>«не согласен» - 0 очков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815</Words>
  <Application>Microsoft Office PowerPoint</Application>
  <PresentationFormat>Экран (4:3)</PresentationFormat>
  <Paragraphs>59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Конференция для пап </vt:lpstr>
      <vt:lpstr>Слайд 2</vt:lpstr>
      <vt:lpstr>1. Я люблю, когда мой папа … </vt:lpstr>
      <vt:lpstr>2. Я горжусь папой, потому что … </vt:lpstr>
      <vt:lpstr>3. Я хочу, чтобы мой папа  всегда  </vt:lpstr>
      <vt:lpstr>4. Я не люблю, когда мой папа  </vt:lpstr>
      <vt:lpstr>5. Когда я буду отцом, я никогда</vt:lpstr>
      <vt:lpstr> Когда я буду отцом, я всегда  </vt:lpstr>
      <vt:lpstr>ТЕСТ «ОТЕЦ СЕМЕЙСТВА»</vt:lpstr>
      <vt:lpstr>Слайд 10</vt:lpstr>
      <vt:lpstr>Тип 1 – «традиционный». </vt:lpstr>
      <vt:lpstr>Тип 2 – «отец, озабоченный семейным благополучием». </vt:lpstr>
      <vt:lpstr>Тип 3 – «современный отец».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условий для воспитания ребенка в семье</vt:lpstr>
      <vt:lpstr>Рефлексия. 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Конференция для пап</dc:title>
  <dc:creator>User</dc:creator>
  <cp:lastModifiedBy>User</cp:lastModifiedBy>
  <cp:revision>9</cp:revision>
  <dcterms:created xsi:type="dcterms:W3CDTF">2012-02-23T14:41:01Z</dcterms:created>
  <dcterms:modified xsi:type="dcterms:W3CDTF">2012-02-23T16:46:15Z</dcterms:modified>
</cp:coreProperties>
</file>