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0" d="100"/>
          <a:sy n="60" d="100"/>
        </p:scale>
        <p:origin x="-558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6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cat>
            <c:strRef>
              <c:f>Лист1!$A$2:$A$4</c:f>
              <c:strCache>
                <c:ptCount val="3"/>
                <c:pt idx="0">
                  <c:v>добрый</c:v>
                </c:pt>
                <c:pt idx="1">
                  <c:v>рядом</c:v>
                </c:pt>
                <c:pt idx="2">
                  <c:v>другое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5</c:v>
                </c:pt>
                <c:pt idx="1">
                  <c:v>5</c:v>
                </c:pt>
                <c:pt idx="2">
                  <c:v>3</c:v>
                </c:pt>
              </c:numCache>
            </c:numRef>
          </c:val>
        </c:ser>
        <c:shape val="box"/>
        <c:axId val="63391232"/>
        <c:axId val="63392768"/>
        <c:axId val="0"/>
      </c:bar3DChart>
      <c:catAx>
        <c:axId val="63391232"/>
        <c:scaling>
          <c:orientation val="minMax"/>
        </c:scaling>
        <c:axPos val="b"/>
        <c:tickLblPos val="nextTo"/>
        <c:crossAx val="63392768"/>
        <c:crosses val="autoZero"/>
        <c:auto val="1"/>
        <c:lblAlgn val="ctr"/>
        <c:lblOffset val="100"/>
      </c:catAx>
      <c:valAx>
        <c:axId val="63392768"/>
        <c:scaling>
          <c:orientation val="minMax"/>
        </c:scaling>
        <c:axPos val="l"/>
        <c:majorGridlines/>
        <c:numFmt formatCode="General" sourceLinked="1"/>
        <c:tickLblPos val="nextTo"/>
        <c:crossAx val="63391232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perspective val="30"/>
    </c:view3D>
    <c:plotArea>
      <c:layout/>
      <c:bar3D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cat>
            <c:strRef>
              <c:f>Лист1!$A$2:$A$4</c:f>
              <c:strCache>
                <c:ptCount val="3"/>
                <c:pt idx="0">
                  <c:v>самый хороший</c:v>
                </c:pt>
                <c:pt idx="1">
                  <c:v>мой папа</c:v>
                </c:pt>
                <c:pt idx="2">
                  <c:v>другое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5</c:v>
                </c:pt>
                <c:pt idx="1">
                  <c:v>5</c:v>
                </c:pt>
                <c:pt idx="2">
                  <c:v>3</c:v>
                </c:pt>
              </c:numCache>
            </c:numRef>
          </c:val>
        </c:ser>
        <c:shape val="box"/>
        <c:axId val="63429632"/>
        <c:axId val="63431424"/>
        <c:axId val="0"/>
      </c:bar3DChart>
      <c:catAx>
        <c:axId val="63429632"/>
        <c:scaling>
          <c:orientation val="minMax"/>
        </c:scaling>
        <c:axPos val="b"/>
        <c:tickLblPos val="nextTo"/>
        <c:crossAx val="63431424"/>
        <c:crosses val="autoZero"/>
        <c:auto val="1"/>
        <c:lblAlgn val="ctr"/>
        <c:lblOffset val="100"/>
      </c:catAx>
      <c:valAx>
        <c:axId val="63431424"/>
        <c:scaling>
          <c:orientation val="minMax"/>
        </c:scaling>
        <c:axPos val="l"/>
        <c:majorGridlines/>
        <c:numFmt formatCode="General" sourceLinked="1"/>
        <c:tickLblPos val="nextTo"/>
        <c:crossAx val="63429632"/>
        <c:crosses val="autoZero"/>
        <c:crossBetween val="between"/>
      </c:valAx>
    </c:plotArea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cat>
            <c:strRef>
              <c:f>Лист1!$A$2:$A$4</c:f>
              <c:strCache>
                <c:ptCount val="3"/>
                <c:pt idx="0">
                  <c:v>был рядом</c:v>
                </c:pt>
                <c:pt idx="1">
                  <c:v>любил </c:v>
                </c:pt>
                <c:pt idx="2">
                  <c:v>другое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9</c:v>
                </c:pt>
                <c:pt idx="1">
                  <c:v>5</c:v>
                </c:pt>
                <c:pt idx="2">
                  <c:v>1</c:v>
                </c:pt>
              </c:numCache>
            </c:numRef>
          </c:val>
        </c:ser>
        <c:shape val="box"/>
        <c:axId val="63467904"/>
        <c:axId val="63469440"/>
        <c:axId val="0"/>
      </c:bar3DChart>
      <c:catAx>
        <c:axId val="63467904"/>
        <c:scaling>
          <c:orientation val="minMax"/>
        </c:scaling>
        <c:axPos val="b"/>
        <c:tickLblPos val="nextTo"/>
        <c:crossAx val="63469440"/>
        <c:crosses val="autoZero"/>
        <c:auto val="1"/>
        <c:lblAlgn val="ctr"/>
        <c:lblOffset val="100"/>
      </c:catAx>
      <c:valAx>
        <c:axId val="63469440"/>
        <c:scaling>
          <c:orientation val="minMax"/>
        </c:scaling>
        <c:axPos val="l"/>
        <c:majorGridlines/>
        <c:numFmt formatCode="General" sourceLinked="1"/>
        <c:tickLblPos val="nextTo"/>
        <c:crossAx val="63467904"/>
        <c:crosses val="autoZero"/>
        <c:crossBetween val="between"/>
      </c:valAx>
    </c:plotArea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view3D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cat>
            <c:strRef>
              <c:f>Лист1!$A$2:$A$5</c:f>
              <c:strCache>
                <c:ptCount val="4"/>
                <c:pt idx="0">
                  <c:v>ругается</c:v>
                </c:pt>
                <c:pt idx="1">
                  <c:v>отсутствует</c:v>
                </c:pt>
                <c:pt idx="2">
                  <c:v>пьет, курит</c:v>
                </c:pt>
                <c:pt idx="3">
                  <c:v>обижает меня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10</c:v>
                </c:pt>
                <c:pt idx="1">
                  <c:v>3</c:v>
                </c:pt>
                <c:pt idx="2">
                  <c:v>2</c:v>
                </c:pt>
                <c:pt idx="3">
                  <c:v>3</c:v>
                </c:pt>
              </c:numCache>
            </c:numRef>
          </c:val>
        </c:ser>
        <c:shape val="box"/>
        <c:axId val="68859392"/>
        <c:axId val="68860928"/>
        <c:axId val="0"/>
      </c:bar3DChart>
      <c:catAx>
        <c:axId val="68859392"/>
        <c:scaling>
          <c:orientation val="minMax"/>
        </c:scaling>
        <c:axPos val="b"/>
        <c:tickLblPos val="nextTo"/>
        <c:crossAx val="68860928"/>
        <c:crosses val="autoZero"/>
        <c:auto val="1"/>
        <c:lblAlgn val="ctr"/>
        <c:lblOffset val="100"/>
      </c:catAx>
      <c:valAx>
        <c:axId val="68860928"/>
        <c:scaling>
          <c:orientation val="minMax"/>
        </c:scaling>
        <c:axPos val="l"/>
        <c:majorGridlines/>
        <c:numFmt formatCode="General" sourceLinked="1"/>
        <c:tickLblPos val="nextTo"/>
        <c:crossAx val="68859392"/>
        <c:crosses val="autoZero"/>
        <c:crossBetween val="between"/>
      </c:valAx>
    </c:plotArea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style val="42"/>
  <c:chart>
    <c:autoTitleDeleted val="1"/>
    <c:view3D>
      <c:rAngAx val="1"/>
    </c:view3D>
    <c:plotArea>
      <c:layout>
        <c:manualLayout>
          <c:layoutTarget val="inner"/>
          <c:xMode val="edge"/>
          <c:yMode val="edge"/>
          <c:x val="7.6482696607368533E-2"/>
          <c:y val="4.7377611740284223E-2"/>
          <c:w val="0.904998784874113"/>
          <c:h val="0.86473338253239285"/>
        </c:manualLayout>
      </c:layout>
      <c:bar3D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cat>
            <c:strRef>
              <c:f>Лист1!$A$2:$A$5</c:f>
              <c:strCache>
                <c:ptCount val="4"/>
                <c:pt idx="0">
                  <c:v>бить детей</c:v>
                </c:pt>
                <c:pt idx="1">
                  <c:v>обвинять незаслуженно</c:v>
                </c:pt>
                <c:pt idx="2">
                  <c:v>не брошу семью</c:v>
                </c:pt>
                <c:pt idx="3">
                  <c:v>пить, курить, ругаться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3</c:v>
                </c:pt>
                <c:pt idx="1">
                  <c:v>5</c:v>
                </c:pt>
                <c:pt idx="2">
                  <c:v>5</c:v>
                </c:pt>
                <c:pt idx="3">
                  <c:v>5</c:v>
                </c:pt>
              </c:numCache>
            </c:numRef>
          </c:val>
        </c:ser>
        <c:shape val="box"/>
        <c:axId val="68897024"/>
        <c:axId val="68907008"/>
        <c:axId val="0"/>
      </c:bar3DChart>
      <c:catAx>
        <c:axId val="68897024"/>
        <c:scaling>
          <c:orientation val="minMax"/>
        </c:scaling>
        <c:axPos val="b"/>
        <c:tickLblPos val="nextTo"/>
        <c:txPr>
          <a:bodyPr/>
          <a:lstStyle/>
          <a:p>
            <a:pPr>
              <a:defRPr sz="1400"/>
            </a:pPr>
            <a:endParaRPr lang="ru-RU"/>
          </a:p>
        </c:txPr>
        <c:crossAx val="68907008"/>
        <c:crosses val="autoZero"/>
        <c:auto val="1"/>
        <c:lblAlgn val="ctr"/>
        <c:lblOffset val="100"/>
      </c:catAx>
      <c:valAx>
        <c:axId val="68907008"/>
        <c:scaling>
          <c:orientation val="minMax"/>
        </c:scaling>
        <c:axPos val="l"/>
        <c:majorGridlines/>
        <c:numFmt formatCode="General" sourceLinked="1"/>
        <c:tickLblPos val="nextTo"/>
        <c:crossAx val="68897024"/>
        <c:crosses val="autoZero"/>
        <c:crossBetween val="between"/>
      </c:valAx>
    </c:plotArea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cat>
            <c:strRef>
              <c:f>Лист1!$A$2:$A$4</c:f>
              <c:strCache>
                <c:ptCount val="3"/>
                <c:pt idx="0">
                  <c:v>любить детей</c:v>
                </c:pt>
                <c:pt idx="1">
                  <c:v>прислушиваться</c:v>
                </c:pt>
                <c:pt idx="2">
                  <c:v>заботиться о семье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6</c:v>
                </c:pt>
                <c:pt idx="1">
                  <c:v>9</c:v>
                </c:pt>
                <c:pt idx="2">
                  <c:v>4</c:v>
                </c:pt>
              </c:numCache>
            </c:numRef>
          </c:val>
        </c:ser>
        <c:shape val="box"/>
        <c:axId val="68923392"/>
        <c:axId val="68924928"/>
        <c:axId val="0"/>
      </c:bar3DChart>
      <c:catAx>
        <c:axId val="68923392"/>
        <c:scaling>
          <c:orientation val="minMax"/>
        </c:scaling>
        <c:axPos val="b"/>
        <c:tickLblPos val="nextTo"/>
        <c:crossAx val="68924928"/>
        <c:crosses val="autoZero"/>
        <c:auto val="1"/>
        <c:lblAlgn val="ctr"/>
        <c:lblOffset val="100"/>
      </c:catAx>
      <c:valAx>
        <c:axId val="68924928"/>
        <c:scaling>
          <c:orientation val="minMax"/>
        </c:scaling>
        <c:axPos val="l"/>
        <c:majorGridlines/>
        <c:numFmt formatCode="General" sourceLinked="1"/>
        <c:tickLblPos val="nextTo"/>
        <c:crossAx val="68923392"/>
        <c:crosses val="autoZero"/>
        <c:crossBetween val="between"/>
      </c:valAx>
    </c:plotArea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8D0062-734C-4BBB-9636-EE98739E40F0}" type="datetimeFigureOut">
              <a:rPr lang="ru-RU" smtClean="0"/>
              <a:pPr/>
              <a:t>23.02.2012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13D66F-E86B-415F-BEB5-F121B8E4451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8D0062-734C-4BBB-9636-EE98739E40F0}" type="datetimeFigureOut">
              <a:rPr lang="ru-RU" smtClean="0"/>
              <a:pPr/>
              <a:t>23.02.2012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13D66F-E86B-415F-BEB5-F121B8E4451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8D0062-734C-4BBB-9636-EE98739E40F0}" type="datetimeFigureOut">
              <a:rPr lang="ru-RU" smtClean="0"/>
              <a:pPr/>
              <a:t>23.02.2012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13D66F-E86B-415F-BEB5-F121B8E4451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8D0062-734C-4BBB-9636-EE98739E40F0}" type="datetimeFigureOut">
              <a:rPr lang="ru-RU" smtClean="0"/>
              <a:pPr/>
              <a:t>23.02.2012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13D66F-E86B-415F-BEB5-F121B8E4451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8D0062-734C-4BBB-9636-EE98739E40F0}" type="datetimeFigureOut">
              <a:rPr lang="ru-RU" smtClean="0"/>
              <a:pPr/>
              <a:t>23.02.2012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13D66F-E86B-415F-BEB5-F121B8E4451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8D0062-734C-4BBB-9636-EE98739E40F0}" type="datetimeFigureOut">
              <a:rPr lang="ru-RU" smtClean="0"/>
              <a:pPr/>
              <a:t>23.02.2012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13D66F-E86B-415F-BEB5-F121B8E4451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8D0062-734C-4BBB-9636-EE98739E40F0}" type="datetimeFigureOut">
              <a:rPr lang="ru-RU" smtClean="0"/>
              <a:pPr/>
              <a:t>23.02.2012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13D66F-E86B-415F-BEB5-F121B8E4451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8D0062-734C-4BBB-9636-EE98739E40F0}" type="datetimeFigureOut">
              <a:rPr lang="ru-RU" smtClean="0"/>
              <a:pPr/>
              <a:t>23.02.2012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13D66F-E86B-415F-BEB5-F121B8E4451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8D0062-734C-4BBB-9636-EE98739E40F0}" type="datetimeFigureOut">
              <a:rPr lang="ru-RU" smtClean="0"/>
              <a:pPr/>
              <a:t>23.02.2012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13D66F-E86B-415F-BEB5-F121B8E4451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8D0062-734C-4BBB-9636-EE98739E40F0}" type="datetimeFigureOut">
              <a:rPr lang="ru-RU" smtClean="0"/>
              <a:pPr/>
              <a:t>23.02.2012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13D66F-E86B-415F-BEB5-F121B8E4451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8D0062-734C-4BBB-9636-EE98739E40F0}" type="datetimeFigureOut">
              <a:rPr lang="ru-RU" smtClean="0"/>
              <a:pPr/>
              <a:t>23.02.2012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0713D66F-E86B-415F-BEB5-F121B8E4451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E8D0062-734C-4BBB-9636-EE98739E40F0}" type="datetimeFigureOut">
              <a:rPr lang="ru-RU" smtClean="0"/>
              <a:pPr/>
              <a:t>23.02.2012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713D66F-E86B-415F-BEB5-F121B8E44513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61" r:id="rId1"/>
    <p:sldLayoutId id="2147483962" r:id="rId2"/>
    <p:sldLayoutId id="2147483963" r:id="rId3"/>
    <p:sldLayoutId id="2147483964" r:id="rId4"/>
    <p:sldLayoutId id="2147483965" r:id="rId5"/>
    <p:sldLayoutId id="2147483966" r:id="rId6"/>
    <p:sldLayoutId id="2147483967" r:id="rId7"/>
    <p:sldLayoutId id="2147483968" r:id="rId8"/>
    <p:sldLayoutId id="2147483969" r:id="rId9"/>
    <p:sldLayoutId id="2147483970" r:id="rId10"/>
    <p:sldLayoutId id="21474839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71472" y="0"/>
            <a:ext cx="7851648" cy="1500174"/>
          </a:xfrm>
        </p:spPr>
        <p:txBody>
          <a:bodyPr/>
          <a:lstStyle/>
          <a:p>
            <a:r>
              <a:rPr lang="ru-RU" dirty="0" smtClean="0"/>
              <a:t>Конференция для пап </a:t>
            </a:r>
            <a:endParaRPr lang="ru-RU" dirty="0"/>
          </a:p>
        </p:txBody>
      </p:sp>
      <p:pic>
        <p:nvPicPr>
          <p:cNvPr id="4" name="Picture 2" descr="C:\Documents and Settings\work\Рабочий стол\семья\oid_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57290" y="1428736"/>
            <a:ext cx="6643734" cy="459187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-214346" y="5715016"/>
            <a:ext cx="9358346" cy="1142984"/>
          </a:xfrm>
        </p:spPr>
        <p:txBody>
          <a:bodyPr>
            <a:normAutofit/>
          </a:bodyPr>
          <a:lstStyle/>
          <a:p>
            <a:r>
              <a:rPr lang="ru-RU" sz="4600" b="1" dirty="0" smtClean="0"/>
              <a:t>"Роль отца в воспитании детей" </a:t>
            </a:r>
            <a:endParaRPr lang="ru-RU" sz="4600" dirty="0" smtClean="0"/>
          </a:p>
          <a:p>
            <a:endParaRPr lang="ru-RU" sz="4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4000" dirty="0" smtClean="0"/>
              <a:t> В первую группу входят ответы на вопросы 1, 4, 5, 12, 13, 15, 19, 22. </a:t>
            </a:r>
          </a:p>
          <a:p>
            <a:r>
              <a:rPr lang="ru-RU" sz="4000" dirty="0" smtClean="0"/>
              <a:t>Во вторую группу -  2, 6, 8, 9, 11, 17, 20, 23.</a:t>
            </a:r>
          </a:p>
          <a:p>
            <a:r>
              <a:rPr lang="ru-RU" sz="4000" dirty="0" smtClean="0"/>
              <a:t> В третью группу – 3, 7, 10, 14, 16, 18, 21. </a:t>
            </a:r>
            <a:endParaRPr lang="ru-RU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85728"/>
            <a:ext cx="8229600" cy="1143000"/>
          </a:xfrm>
        </p:spPr>
        <p:txBody>
          <a:bodyPr/>
          <a:lstStyle/>
          <a:p>
            <a:r>
              <a:rPr lang="ru-RU" b="1" dirty="0" smtClean="0"/>
              <a:t>Тип 1 – «традиционный».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428736"/>
            <a:ext cx="9144000" cy="5214974"/>
          </a:xfrm>
        </p:spPr>
        <p:txBody>
          <a:bodyPr>
            <a:normAutofit/>
          </a:bodyPr>
          <a:lstStyle/>
          <a:p>
            <a:r>
              <a:rPr lang="ru-RU" sz="2800" dirty="0" smtClean="0"/>
              <a:t>Он глава семьи, последняя инстанция при решении вопросов воспитания детей. Порой он строг, очень большое значение придаёт дисциплине, требует от детей выполнения своих обязанностей. В многодетных семьях с каждым годом он уделяет все большее внимание воспитанию детей, особенно сыновей. Но в принципе между ним и детьми нет задушевных отношений. Дети обычно относятся к отцу сдержанно, так как чувствуют, что он недостаточно хорошо знает их нужды и желания.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64291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Тип 2 – «отец, озабоченный семейным благополучием».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714488"/>
            <a:ext cx="8929718" cy="5143512"/>
          </a:xfrm>
        </p:spPr>
        <p:txBody>
          <a:bodyPr>
            <a:normAutofit lnSpcReduction="10000"/>
          </a:bodyPr>
          <a:lstStyle/>
          <a:p>
            <a:r>
              <a:rPr lang="ru-RU" sz="2800" dirty="0" smtClean="0"/>
              <a:t>Муж предоставляет полную свободу жене в вопросах воспитания детей. Считает, что он все равно не может заменить жену в этом деле. Тем более, что он постоянно загружен работой. Но даже в свободное время он не горит желанием позаниматься с детьми. Неудивительно, что спустя некоторое время и дети начинают относиться к нему отчуждённо. В этом случае жена может прибегнуть к маленькой хитрости – время от времени уезжать на несколько дней к родным и оставлять детей под присмотром мужа. Тогда он поймёт, что доверяет ему и как отцу.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357166"/>
            <a:ext cx="8229600" cy="1143000"/>
          </a:xfrm>
        </p:spPr>
        <p:txBody>
          <a:bodyPr/>
          <a:lstStyle/>
          <a:p>
            <a:r>
              <a:rPr lang="ru-RU" b="1" dirty="0" smtClean="0"/>
              <a:t>Тип 3 – «современный отец».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1428736"/>
            <a:ext cx="8572560" cy="5214974"/>
          </a:xfrm>
        </p:spPr>
        <p:txBody>
          <a:bodyPr>
            <a:normAutofit/>
          </a:bodyPr>
          <a:lstStyle/>
          <a:p>
            <a:r>
              <a:rPr lang="ru-RU" sz="2800" dirty="0" smtClean="0"/>
              <a:t>Для такого отца общение, забота о детях – вещи самые нормальные и естественные. Хотя у него и нет для этого столько свободного времени, столько свободного времени, сколько бы хотелось, вечера он обыкновенно проводит с детьми. Он любит детей, не стесняется это показать им, умеет не только играть с более взрослыми детьми, но и нянчить и присматривать за маленькими. Дети его обожают. Своими самыми сокровенными желаниями они от всего сердца делятся и с ним, и с матерью.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5400" dirty="0" smtClean="0"/>
              <a:t>1. Как вы считаете, влияет ли улица на поведение наших детей? 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4800" dirty="0" smtClean="0"/>
              <a:t>2. Следует ли идти на поводу у ребенка, если он стал отказываться носить одежду старших братьев и сестер? 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</a:t>
            </a:r>
            <a:r>
              <a:rPr lang="ru-RU" sz="4400" dirty="0" smtClean="0"/>
              <a:t>Я думаю, что ребенка нужно постоянно контролировать, т.к. он может вырваться из-под опеки на улицу.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5400" dirty="0" smtClean="0"/>
              <a:t>Мы думаем, что компании отрицательно влияют на детей и их необходимо от них изолировать</a:t>
            </a:r>
            <a:r>
              <a:rPr lang="ru-RU" dirty="0" smtClean="0"/>
              <a:t>. 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4800" dirty="0" smtClean="0"/>
              <a:t>Я думаю, что в данном возрасте необходимо демонстрировать своему ребенку любовь, проявлять ласку. 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 </a:t>
            </a:r>
            <a:r>
              <a:rPr lang="ru-RU" sz="5400" dirty="0" smtClean="0"/>
              <a:t>Я не знаю, что мне делать по поводу маленького роста у моего ребенка, по-моему, он </a:t>
            </a:r>
            <a:r>
              <a:rPr lang="ru-RU" sz="5400" dirty="0" err="1" smtClean="0"/>
              <a:t>комплексует</a:t>
            </a:r>
            <a:r>
              <a:rPr lang="ru-RU" sz="5400" dirty="0" smtClean="0"/>
              <a:t>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753120"/>
          </a:xfrm>
        </p:spPr>
        <p:txBody>
          <a:bodyPr>
            <a:normAutofit/>
          </a:bodyPr>
          <a:lstStyle/>
          <a:p>
            <a:pPr algn="ctr"/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Папы разными бывают:</a:t>
            </a:r>
          </a:p>
          <a:p>
            <a:pPr algn="ctr"/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Тот молчит, а тот кричит,</a:t>
            </a:r>
          </a:p>
          <a:p>
            <a:pPr algn="ctr"/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Этот песни напевает,</a:t>
            </a:r>
          </a:p>
          <a:p>
            <a:pPr algn="ctr"/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Тот у </a:t>
            </a:r>
            <a:r>
              <a:rPr lang="ru-RU" b="1" dirty="0" err="1" smtClean="0">
                <a:solidFill>
                  <a:schemeClr val="accent1">
                    <a:lumMod val="75000"/>
                  </a:schemeClr>
                </a:solidFill>
              </a:rPr>
              <a:t>телека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 торчит,</a:t>
            </a:r>
          </a:p>
          <a:p>
            <a:pPr algn="ctr"/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Этот крепко обнимает</a:t>
            </a:r>
          </a:p>
          <a:p>
            <a:pPr algn="ctr"/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Теплотою сильных рук,</a:t>
            </a:r>
          </a:p>
          <a:p>
            <a:pPr algn="ctr"/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Тот, бывает, забывает,</a:t>
            </a:r>
          </a:p>
          <a:p>
            <a:pPr algn="ctr"/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Что он сыну лучший друг.</a:t>
            </a:r>
          </a:p>
          <a:p>
            <a:pPr algn="ctr"/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Папы разными бывают…</a:t>
            </a:r>
          </a:p>
          <a:p>
            <a:pPr algn="ctr"/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И, когда проходят дни,</a:t>
            </a:r>
          </a:p>
          <a:p>
            <a:pPr algn="ctr"/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Сыновья их вырастают</a:t>
            </a:r>
          </a:p>
          <a:p>
            <a:pPr algn="ctr"/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Точка в точку, как они.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4000" dirty="0" smtClean="0"/>
              <a:t>Я не знаю, что мне делать моя девочка изменилась, презрительно отзывается о своих сверстницах, называя их недоразвитыми и неинтересными для мальчиков.</a:t>
            </a:r>
            <a:endParaRPr lang="ru-RU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ru-RU" sz="4800" dirty="0" smtClean="0"/>
              <a:t> С какого возраста можно разрешить детям попробовать спиртное, стоит ли это делать? Если стоит, то каким образом?</a:t>
            </a:r>
            <a:endParaRPr lang="ru-RU" sz="4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5400" dirty="0" smtClean="0"/>
              <a:t>Вы обнаружили сигареты в кармане вашего сына. Ваша реакция?</a:t>
            </a:r>
            <a:endParaRPr lang="ru-RU" sz="5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“</a:t>
            </a:r>
            <a:r>
              <a:rPr lang="ru-RU" sz="2800" dirty="0" smtClean="0"/>
              <a:t>Есть десятки, сотни профессий, специальностей, работ: один строит железную дорогу, другой возводит жилище, третий выращивает хлеб, четвертый лечит людей, пятый шьет одежду. Но есть самая универсальная, самая сложная и самая благородная работа, единая для всех и в то же время своеобразная и неповторимая в каждой семье, - это творение человека”. 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357166"/>
            <a:ext cx="8929718" cy="148992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условий для воспитания ребенка в семье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1785926"/>
            <a:ext cx="8643998" cy="4857784"/>
          </a:xfrm>
        </p:spPr>
        <p:txBody>
          <a:bodyPr>
            <a:normAutofit/>
          </a:bodyPr>
          <a:lstStyle/>
          <a:p>
            <a:pPr lvl="0"/>
            <a:r>
              <a:rPr lang="ru-RU" sz="3200" dirty="0" smtClean="0"/>
              <a:t>Атмосфера семейного благополучия.</a:t>
            </a:r>
          </a:p>
          <a:p>
            <a:pPr lvl="0"/>
            <a:r>
              <a:rPr lang="ru-RU" sz="3200" dirty="0" smtClean="0"/>
              <a:t>Рационально организованный быт, режим жизни ребенка в семье.</a:t>
            </a:r>
          </a:p>
          <a:p>
            <a:pPr lvl="0"/>
            <a:r>
              <a:rPr lang="ru-RU" sz="3200" dirty="0" smtClean="0"/>
              <a:t>Любовь к своему ребенку.</a:t>
            </a:r>
          </a:p>
          <a:p>
            <a:pPr lvl="0"/>
            <a:r>
              <a:rPr lang="ru-RU" sz="3200" dirty="0" smtClean="0"/>
              <a:t>Уважение личности ребенка.</a:t>
            </a:r>
          </a:p>
          <a:p>
            <a:pPr lvl="0"/>
            <a:r>
              <a:rPr lang="ru-RU" sz="3200" dirty="0" smtClean="0"/>
              <a:t>Авторитет родителей.</a:t>
            </a:r>
          </a:p>
          <a:p>
            <a:pPr lvl="0"/>
            <a:r>
              <a:rPr lang="ru-RU" sz="3200" dirty="0" smtClean="0"/>
              <a:t>Единые согласованные требования к детям всех членов семьи, а также семьи и школы.</a:t>
            </a:r>
          </a:p>
          <a:p>
            <a:pPr>
              <a:buNone/>
            </a:pPr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 algn="ctr"/>
            <a:r>
              <a:rPr lang="ru-RU" sz="5300" b="1" i="1" dirty="0" smtClean="0"/>
              <a:t>Рефлексия.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935480"/>
            <a:ext cx="8643998" cy="4389120"/>
          </a:xfrm>
        </p:spPr>
        <p:txBody>
          <a:bodyPr/>
          <a:lstStyle/>
          <a:p>
            <a:pPr lvl="0"/>
            <a:r>
              <a:rPr lang="ru-RU" sz="3600" i="1" dirty="0" smtClean="0"/>
              <a:t>Закончите предложения:</a:t>
            </a:r>
          </a:p>
          <a:p>
            <a:pPr lvl="0">
              <a:buNone/>
            </a:pPr>
            <a:endParaRPr lang="ru-RU" dirty="0" smtClean="0"/>
          </a:p>
          <a:p>
            <a:pPr lvl="0"/>
            <a:r>
              <a:rPr lang="ru-RU" sz="3600" dirty="0" smtClean="0"/>
              <a:t>- Для меня было неожиданным,  новым …</a:t>
            </a:r>
          </a:p>
          <a:p>
            <a:pPr lvl="0"/>
            <a:r>
              <a:rPr lang="ru-RU" sz="3600" dirty="0" smtClean="0"/>
              <a:t>- Я задумался сегодня о …</a:t>
            </a:r>
          </a:p>
          <a:p>
            <a:pPr lvl="0"/>
            <a:r>
              <a:rPr lang="ru-RU" sz="3600" dirty="0" smtClean="0"/>
              <a:t>- Я бы провел собрание …</a:t>
            </a:r>
          </a:p>
          <a:p>
            <a:pPr>
              <a:buNone/>
            </a:pPr>
            <a:endParaRPr lang="ru-RU" sz="3600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4000" dirty="0" smtClean="0"/>
              <a:t>Удачи Вам в этом, будьте Самым Лучшим В Мире Папой</a:t>
            </a:r>
          </a:p>
          <a:p>
            <a:endParaRPr lang="ru-RU" sz="4000" dirty="0" smtClean="0"/>
          </a:p>
          <a:p>
            <a:r>
              <a:rPr lang="ru-RU" sz="4000" dirty="0" smtClean="0"/>
              <a:t>Желаем успехов в воспитании!</a:t>
            </a:r>
            <a:endParaRPr lang="ru-RU" sz="4000" smtClean="0"/>
          </a:p>
          <a:p>
            <a:pPr>
              <a:buNone/>
            </a:pPr>
            <a:endParaRPr lang="ru-RU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1. Я люблю, когда мой папа …</a:t>
            </a:r>
            <a:br>
              <a:rPr lang="ru-RU" dirty="0" smtClean="0"/>
            </a:b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935163"/>
          <a:ext cx="8229600" cy="43894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2. Я горжусь папой, потому что …</a:t>
            </a:r>
            <a:br>
              <a:rPr lang="ru-RU" dirty="0" smtClean="0"/>
            </a:b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935163"/>
          <a:ext cx="8229600" cy="43894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3. Я хочу, чтобы мой папа  всегда </a:t>
            </a:r>
            <a:br>
              <a:rPr lang="ru-RU" dirty="0" smtClean="0"/>
            </a:b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935163"/>
          <a:ext cx="8229600" cy="43894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4. Я не люблю, когда мой папа </a:t>
            </a:r>
            <a:br>
              <a:rPr lang="ru-RU" dirty="0" smtClean="0"/>
            </a:b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935163"/>
          <a:ext cx="8229600" cy="43894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500042"/>
            <a:ext cx="8229600" cy="796086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5. Когда я буду отцом, я никогда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500175"/>
          <a:ext cx="8229600" cy="492922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510466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 Когда я буду отцом, я всегда </a:t>
            </a:r>
            <a:br>
              <a:rPr lang="ru-RU" dirty="0" smtClean="0"/>
            </a:b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935163"/>
          <a:ext cx="8229600" cy="43894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ТЕСТ «ОТЕЦ СЕМЕЙСТВА»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5400" dirty="0" smtClean="0"/>
              <a:t>«согласен» -2 очка</a:t>
            </a:r>
          </a:p>
          <a:p>
            <a:pPr algn="ctr"/>
            <a:r>
              <a:rPr lang="ru-RU" sz="5400" dirty="0" smtClean="0"/>
              <a:t>«не совсем» - 1 очко</a:t>
            </a:r>
          </a:p>
          <a:p>
            <a:pPr algn="ctr"/>
            <a:r>
              <a:rPr lang="ru-RU" sz="5400" dirty="0" smtClean="0"/>
              <a:t>«не согласен» - 0 очков</a:t>
            </a:r>
            <a:endParaRPr lang="ru-RU" sz="5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84</TotalTime>
  <Words>815</Words>
  <Application>Microsoft Office PowerPoint</Application>
  <PresentationFormat>Экран (4:3)</PresentationFormat>
  <Paragraphs>59</Paragraphs>
  <Slides>26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26</vt:i4>
      </vt:variant>
    </vt:vector>
  </HeadingPairs>
  <TitlesOfParts>
    <vt:vector size="27" baseType="lpstr">
      <vt:lpstr>Поток</vt:lpstr>
      <vt:lpstr>Конференция для пап </vt:lpstr>
      <vt:lpstr>Слайд 2</vt:lpstr>
      <vt:lpstr>1. Я люблю, когда мой папа … </vt:lpstr>
      <vt:lpstr>2. Я горжусь папой, потому что … </vt:lpstr>
      <vt:lpstr>3. Я хочу, чтобы мой папа  всегда  </vt:lpstr>
      <vt:lpstr>4. Я не люблю, когда мой папа  </vt:lpstr>
      <vt:lpstr>5. Когда я буду отцом, я никогда</vt:lpstr>
      <vt:lpstr> Когда я буду отцом, я всегда  </vt:lpstr>
      <vt:lpstr>ТЕСТ «ОТЕЦ СЕМЕЙСТВА»</vt:lpstr>
      <vt:lpstr>Слайд 10</vt:lpstr>
      <vt:lpstr>Тип 1 – «традиционный». </vt:lpstr>
      <vt:lpstr>Тип 2 – «отец, озабоченный семейным благополучием». </vt:lpstr>
      <vt:lpstr>Тип 3 – «современный отец». 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  <vt:lpstr>условий для воспитания ребенка в семье</vt:lpstr>
      <vt:lpstr>Рефлексия. </vt:lpstr>
      <vt:lpstr>Слайд 26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Конференция для пап</dc:title>
  <dc:creator>User</dc:creator>
  <cp:lastModifiedBy>User</cp:lastModifiedBy>
  <cp:revision>9</cp:revision>
  <dcterms:created xsi:type="dcterms:W3CDTF">2012-02-23T14:41:01Z</dcterms:created>
  <dcterms:modified xsi:type="dcterms:W3CDTF">2012-02-23T16:46:15Z</dcterms:modified>
</cp:coreProperties>
</file>