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24"/>
  </p:notesMasterIdLst>
  <p:handoutMasterIdLst>
    <p:handoutMasterId r:id="rId25"/>
  </p:handoutMasterIdLst>
  <p:sldIdLst>
    <p:sldId id="256" r:id="rId2"/>
    <p:sldId id="257" r:id="rId3"/>
    <p:sldId id="258" r:id="rId4"/>
    <p:sldId id="259" r:id="rId5"/>
    <p:sldId id="260" r:id="rId6"/>
    <p:sldId id="277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5" r:id="rId21"/>
    <p:sldId id="276" r:id="rId22"/>
    <p:sldId id="278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19" autoAdjust="0"/>
    <p:restoredTop sz="97707" autoAdjust="0"/>
  </p:normalViewPr>
  <p:slideViewPr>
    <p:cSldViewPr>
      <p:cViewPr>
        <p:scale>
          <a:sx n="80" d="100"/>
          <a:sy n="80" d="100"/>
        </p:scale>
        <p:origin x="-864" y="-66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</p:sldLst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6" d="100"/>
          <a:sy n="56" d="100"/>
        </p:scale>
        <p:origin x="-1860" y="-96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_rels/viewProps.xml.rels><?xml version="1.0" encoding="UTF-8" standalone="yes"?>
<Relationships xmlns="http://schemas.openxmlformats.org/package/2006/relationships"><Relationship Id="rId1" Type="http://schemas.openxmlformats.org/officeDocument/2006/relationships/slide" Target="slides/slid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BE395A-CF14-4EFF-A8F4-EA3B288F901F}" type="datetimeFigureOut">
              <a:rPr lang="ru-RU" smtClean="0"/>
              <a:pPr/>
              <a:t>11.01.2012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2BD9C0F-6645-4244-94FC-9D6A229E593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73D9234-FC34-4D63-80D5-7EADB97C1CAF}" type="datetimeFigureOut">
              <a:rPr lang="ru-RU" smtClean="0"/>
              <a:pPr/>
              <a:t>11.01.2012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B648165-04FE-4077-B298-E3C561564BA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648165-04FE-4077-B298-E3C561564BA6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648165-04FE-4077-B298-E3C561564BA6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648165-04FE-4077-B298-E3C561564BA6}" type="slidenum">
              <a:rPr lang="ru-RU" smtClean="0"/>
              <a:pPr/>
              <a:t>8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648165-04FE-4077-B298-E3C561564BA6}" type="slidenum">
              <a:rPr lang="ru-RU" smtClean="0"/>
              <a:pPr/>
              <a:t>9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11.01.2012</a:t>
            </a:fld>
            <a:endParaRPr lang="ru-RU" dirty="0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32" name="Прямоугольник 31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9" name="Прямоугольник 38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0" name="Прямоугольник 39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1" name="Прямоугольник 40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42" name="Прямоугольник 41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914400" y="4343400"/>
            <a:ext cx="7772400" cy="1975104"/>
          </a:xfrm>
        </p:spPr>
        <p:txBody>
          <a:bodyPr/>
          <a:lstStyle>
            <a:lvl1pPr marR="9144" algn="l">
              <a:defRPr sz="4000" b="1" cap="all" spc="0" baseline="0">
                <a:effectLst>
                  <a:reflection blurRad="12700" stA="34000" endA="740" endPos="53000" dir="5400000" sy="-100000" algn="bl" rotWithShape="0"/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914400" y="2834640"/>
            <a:ext cx="7772400" cy="1508760"/>
          </a:xfrm>
        </p:spPr>
        <p:txBody>
          <a:bodyPr lIns="100584" tIns="45720" anchor="b"/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56" name="Прямоугольник 55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5" name="Прямоугольник 64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6" name="Прямоугольник 65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7" name="Прямоугольник 66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  <p:transition>
    <p:comb dir="vert"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11.01.2012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comb dir="vert"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981200" cy="5851525"/>
          </a:xfrm>
        </p:spPr>
        <p:txBody>
          <a:bodyPr vert="eaVert"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58674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11.01.2012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comb dir="vert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11.01.2012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comb dir="vert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олилиния 13"/>
          <p:cNvSpPr>
            <a:spLocks/>
          </p:cNvSpPr>
          <p:nvPr/>
        </p:nvSpPr>
        <p:spPr bwMode="auto">
          <a:xfrm>
            <a:off x="4828952" y="1073888"/>
            <a:ext cx="4322136" cy="5791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3648"/>
              </a:cxn>
              <a:cxn ang="0">
                <a:pos x="720" y="2016"/>
              </a:cxn>
              <a:cxn ang="0">
                <a:pos x="2736" y="0"/>
              </a:cxn>
              <a:cxn ang="0">
                <a:pos x="2736" y="96"/>
              </a:cxn>
              <a:cxn ang="0">
                <a:pos x="744" y="2038"/>
              </a:cxn>
              <a:cxn ang="0">
                <a:pos x="48" y="3648"/>
              </a:cxn>
              <a:cxn ang="0">
                <a:pos x="0" y="3648"/>
              </a:cxn>
            </a:cxnLst>
            <a:rect l="0" t="0" r="0" b="0"/>
            <a:pathLst>
              <a:path w="2736" h="3648">
                <a:moveTo>
                  <a:pt x="0" y="3648"/>
                </a:moveTo>
                <a:lnTo>
                  <a:pt x="720" y="2016"/>
                </a:lnTo>
                <a:lnTo>
                  <a:pt x="2736" y="672"/>
                </a:lnTo>
                <a:lnTo>
                  <a:pt x="2736" y="720"/>
                </a:lnTo>
                <a:lnTo>
                  <a:pt x="744" y="2038"/>
                </a:lnTo>
                <a:lnTo>
                  <a:pt x="48" y="3648"/>
                </a:lnTo>
                <a:lnTo>
                  <a:pt x="48" y="3648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5" name="Полилиния 14"/>
          <p:cNvSpPr>
            <a:spLocks/>
          </p:cNvSpPr>
          <p:nvPr/>
        </p:nvSpPr>
        <p:spPr bwMode="auto">
          <a:xfrm>
            <a:off x="373966" y="0"/>
            <a:ext cx="5514536" cy="661533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4080"/>
              </a:cxn>
              <a:cxn ang="0">
                <a:pos x="0" y="4128"/>
              </a:cxn>
              <a:cxn ang="0">
                <a:pos x="3504" y="2640"/>
              </a:cxn>
              <a:cxn ang="0">
                <a:pos x="2880" y="0"/>
              </a:cxn>
              <a:cxn ang="0">
                <a:pos x="2832" y="0"/>
              </a:cxn>
              <a:cxn ang="0">
                <a:pos x="3465" y="2619"/>
              </a:cxn>
              <a:cxn ang="0">
                <a:pos x="0" y="4080"/>
              </a:cxn>
            </a:cxnLst>
            <a:rect l="0" t="0" r="0" b="0"/>
            <a:pathLst>
              <a:path w="3504" h="4128">
                <a:moveTo>
                  <a:pt x="0" y="4080"/>
                </a:moveTo>
                <a:lnTo>
                  <a:pt x="0" y="4128"/>
                </a:lnTo>
                <a:lnTo>
                  <a:pt x="3504" y="2640"/>
                </a:lnTo>
                <a:lnTo>
                  <a:pt x="2880" y="0"/>
                </a:lnTo>
                <a:lnTo>
                  <a:pt x="2832" y="0"/>
                </a:lnTo>
                <a:lnTo>
                  <a:pt x="3465" y="2619"/>
                </a:lnTo>
                <a:lnTo>
                  <a:pt x="0" y="4080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3" name="Полилиния 12"/>
          <p:cNvSpPr>
            <a:spLocks/>
          </p:cNvSpPr>
          <p:nvPr/>
        </p:nvSpPr>
        <p:spPr bwMode="auto">
          <a:xfrm rot="5236414">
            <a:off x="4462128" y="1483600"/>
            <a:ext cx="4114800" cy="118872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6" name="Полилиния 15"/>
          <p:cNvSpPr>
            <a:spLocks/>
          </p:cNvSpPr>
          <p:nvPr/>
        </p:nvSpPr>
        <p:spPr bwMode="auto">
          <a:xfrm>
            <a:off x="5943600" y="0"/>
            <a:ext cx="27432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104" y="0"/>
              </a:cxn>
              <a:cxn ang="0">
                <a:pos x="1728" y="0"/>
              </a:cxn>
              <a:cxn ang="0">
                <a:pos x="0" y="2688"/>
              </a:cxn>
              <a:cxn ang="0">
                <a:pos x="1104" y="0"/>
              </a:cxn>
            </a:cxnLst>
            <a:rect l="0" t="0" r="0" b="0"/>
            <a:pathLst>
              <a:path w="1728" h="2688">
                <a:moveTo>
                  <a:pt x="1104" y="0"/>
                </a:moveTo>
                <a:lnTo>
                  <a:pt x="1728" y="0"/>
                </a:lnTo>
                <a:lnTo>
                  <a:pt x="0" y="2688"/>
                </a:lnTo>
                <a:lnTo>
                  <a:pt x="110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7" name="Полилиния 16"/>
          <p:cNvSpPr>
            <a:spLocks/>
          </p:cNvSpPr>
          <p:nvPr/>
        </p:nvSpPr>
        <p:spPr bwMode="auto">
          <a:xfrm>
            <a:off x="5943600" y="4267200"/>
            <a:ext cx="3200400" cy="11430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2016" y="240"/>
              </a:cxn>
              <a:cxn ang="0">
                <a:pos x="2016" y="720"/>
              </a:cxn>
              <a:cxn ang="0">
                <a:pos x="0" y="0"/>
              </a:cxn>
            </a:cxnLst>
            <a:rect l="0" t="0" r="0" b="0"/>
            <a:pathLst>
              <a:path w="2016" h="720">
                <a:moveTo>
                  <a:pt x="0" y="0"/>
                </a:moveTo>
                <a:lnTo>
                  <a:pt x="2016" y="240"/>
                </a:lnTo>
                <a:lnTo>
                  <a:pt x="2016" y="720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8" name="Полилиния 17"/>
          <p:cNvSpPr>
            <a:spLocks/>
          </p:cNvSpPr>
          <p:nvPr/>
        </p:nvSpPr>
        <p:spPr bwMode="auto">
          <a:xfrm>
            <a:off x="5943600" y="0"/>
            <a:ext cx="13716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864" y="0"/>
              </a:cxn>
              <a:cxn ang="0">
                <a:pos x="0" y="2688"/>
              </a:cxn>
              <a:cxn ang="0">
                <a:pos x="768" y="0"/>
              </a:cxn>
              <a:cxn ang="0">
                <a:pos x="864" y="0"/>
              </a:cxn>
            </a:cxnLst>
            <a:rect l="0" t="0" r="0" b="0"/>
            <a:pathLst>
              <a:path w="864" h="2688">
                <a:moveTo>
                  <a:pt x="864" y="0"/>
                </a:moveTo>
                <a:lnTo>
                  <a:pt x="0" y="2688"/>
                </a:lnTo>
                <a:lnTo>
                  <a:pt x="768" y="0"/>
                </a:lnTo>
                <a:lnTo>
                  <a:pt x="86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9" name="Полилиния 18"/>
          <p:cNvSpPr>
            <a:spLocks/>
          </p:cNvSpPr>
          <p:nvPr/>
        </p:nvSpPr>
        <p:spPr bwMode="auto">
          <a:xfrm>
            <a:off x="5948363" y="4246563"/>
            <a:ext cx="2090737" cy="26114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71" y="1645"/>
              </a:cxn>
              <a:cxn ang="0">
                <a:pos x="1317" y="1645"/>
              </a:cxn>
              <a:cxn ang="0">
                <a:pos x="0" y="0"/>
              </a:cxn>
              <a:cxn ang="0">
                <a:pos x="1071" y="1645"/>
              </a:cxn>
            </a:cxnLst>
            <a:rect l="0" t="0" r="0" b="0"/>
            <a:pathLst>
              <a:path w="1317" h="1645">
                <a:moveTo>
                  <a:pt x="1071" y="1645"/>
                </a:moveTo>
                <a:lnTo>
                  <a:pt x="1317" y="1645"/>
                </a:lnTo>
                <a:lnTo>
                  <a:pt x="0" y="0"/>
                </a:lnTo>
                <a:lnTo>
                  <a:pt x="1071" y="1645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0" name="Полилиния 19"/>
          <p:cNvSpPr>
            <a:spLocks/>
          </p:cNvSpPr>
          <p:nvPr/>
        </p:nvSpPr>
        <p:spPr bwMode="auto">
          <a:xfrm>
            <a:off x="5943600" y="4267200"/>
            <a:ext cx="16002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08" y="1632"/>
              </a:cxn>
              <a:cxn ang="0">
                <a:pos x="0" y="0"/>
              </a:cxn>
              <a:cxn ang="0">
                <a:pos x="960" y="1632"/>
              </a:cxn>
              <a:cxn ang="0">
                <a:pos x="1008" y="1632"/>
              </a:cxn>
            </a:cxnLst>
            <a:rect l="0" t="0" r="0" b="0"/>
            <a:pathLst>
              <a:path w="1008" h="1632">
                <a:moveTo>
                  <a:pt x="1008" y="1632"/>
                </a:moveTo>
                <a:lnTo>
                  <a:pt x="0" y="0"/>
                </a:lnTo>
                <a:lnTo>
                  <a:pt x="960" y="1632"/>
                </a:lnTo>
                <a:lnTo>
                  <a:pt x="1008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1" name="Полилиния 20"/>
          <p:cNvSpPr>
            <a:spLocks/>
          </p:cNvSpPr>
          <p:nvPr/>
        </p:nvSpPr>
        <p:spPr bwMode="auto">
          <a:xfrm>
            <a:off x="5943600" y="1371600"/>
            <a:ext cx="3200400" cy="2895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2016" y="144"/>
              </a:cxn>
              <a:cxn ang="0">
                <a:pos x="0" y="1824"/>
              </a:cxn>
              <a:cxn ang="0">
                <a:pos x="2016" y="0"/>
              </a:cxn>
            </a:cxnLst>
            <a:rect l="0" t="0" r="0" b="0"/>
            <a:pathLst>
              <a:path w="2016" h="1824">
                <a:moveTo>
                  <a:pt x="2016" y="0"/>
                </a:moveTo>
                <a:lnTo>
                  <a:pt x="2016" y="144"/>
                </a:lnTo>
                <a:lnTo>
                  <a:pt x="0" y="1824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2" name="Полилиния 21"/>
          <p:cNvSpPr>
            <a:spLocks/>
          </p:cNvSpPr>
          <p:nvPr/>
        </p:nvSpPr>
        <p:spPr bwMode="auto">
          <a:xfrm>
            <a:off x="5943600" y="1752600"/>
            <a:ext cx="3200400" cy="2514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0" y="1584"/>
              </a:cxn>
              <a:cxn ang="0">
                <a:pos x="2016" y="48"/>
              </a:cxn>
              <a:cxn ang="0">
                <a:pos x="2016" y="0"/>
              </a:cxn>
            </a:cxnLst>
            <a:rect l="0" t="0" r="0" b="0"/>
            <a:pathLst>
              <a:path w="2016" h="1584">
                <a:moveTo>
                  <a:pt x="2016" y="0"/>
                </a:moveTo>
                <a:lnTo>
                  <a:pt x="0" y="1584"/>
                </a:lnTo>
                <a:lnTo>
                  <a:pt x="2016" y="48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3" name="Полилиния 22"/>
          <p:cNvSpPr>
            <a:spLocks/>
          </p:cNvSpPr>
          <p:nvPr/>
        </p:nvSpPr>
        <p:spPr bwMode="auto">
          <a:xfrm>
            <a:off x="990600" y="4267200"/>
            <a:ext cx="4953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120" y="0"/>
              </a:cxn>
              <a:cxn ang="0">
                <a:pos x="1056" y="1632"/>
              </a:cxn>
              <a:cxn ang="0">
                <a:pos x="0" y="1632"/>
              </a:cxn>
            </a:cxnLst>
            <a:rect l="0" t="0" r="0" b="0"/>
            <a:pathLst>
              <a:path w="3120" h="1632">
                <a:moveTo>
                  <a:pt x="0" y="1632"/>
                </a:moveTo>
                <a:lnTo>
                  <a:pt x="3120" y="0"/>
                </a:lnTo>
                <a:lnTo>
                  <a:pt x="1056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4" name="Полилиния 23"/>
          <p:cNvSpPr>
            <a:spLocks/>
          </p:cNvSpPr>
          <p:nvPr/>
        </p:nvSpPr>
        <p:spPr bwMode="auto">
          <a:xfrm>
            <a:off x="533400" y="4267200"/>
            <a:ext cx="5334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360" y="0"/>
              </a:cxn>
              <a:cxn ang="0">
                <a:pos x="144" y="1632"/>
              </a:cxn>
              <a:cxn ang="0">
                <a:pos x="0" y="1632"/>
              </a:cxn>
            </a:cxnLst>
            <a:rect l="0" t="0" r="0" b="0"/>
            <a:pathLst>
              <a:path w="3360" h="1632">
                <a:moveTo>
                  <a:pt x="0" y="1632"/>
                </a:moveTo>
                <a:lnTo>
                  <a:pt x="3360" y="0"/>
                </a:lnTo>
                <a:lnTo>
                  <a:pt x="144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5" name="Полилиния 24"/>
          <p:cNvSpPr>
            <a:spLocks/>
          </p:cNvSpPr>
          <p:nvPr/>
        </p:nvSpPr>
        <p:spPr bwMode="auto">
          <a:xfrm>
            <a:off x="366824" y="2571744"/>
            <a:ext cx="5562498" cy="1643074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152"/>
              </a:cxn>
              <a:cxn ang="0">
                <a:pos x="0" y="384"/>
              </a:cxn>
              <a:cxn ang="0">
                <a:pos x="0" y="0"/>
              </a:cxn>
            </a:cxnLst>
            <a:rect l="0" t="0" r="0" b="0"/>
            <a:pathLst>
              <a:path w="3552" h="1152">
                <a:moveTo>
                  <a:pt x="0" y="0"/>
                </a:moveTo>
                <a:lnTo>
                  <a:pt x="3504" y="1152"/>
                </a:lnTo>
                <a:lnTo>
                  <a:pt x="0" y="384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6" name="Полилиния 25"/>
          <p:cNvSpPr>
            <a:spLocks/>
          </p:cNvSpPr>
          <p:nvPr/>
        </p:nvSpPr>
        <p:spPr bwMode="auto">
          <a:xfrm>
            <a:off x="366824" y="2133600"/>
            <a:ext cx="5638800" cy="2133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7" name="Полилиния 26"/>
          <p:cNvSpPr>
            <a:spLocks/>
          </p:cNvSpPr>
          <p:nvPr/>
        </p:nvSpPr>
        <p:spPr bwMode="auto">
          <a:xfrm>
            <a:off x="4572000" y="4267200"/>
            <a:ext cx="13716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96" y="1632"/>
              </a:cxn>
              <a:cxn ang="0">
                <a:pos x="864" y="0"/>
              </a:cxn>
              <a:cxn ang="0">
                <a:pos x="0" y="1632"/>
              </a:cxn>
            </a:cxnLst>
            <a:rect l="0" t="0" r="0" b="0"/>
            <a:pathLst>
              <a:path w="864" h="1632">
                <a:moveTo>
                  <a:pt x="0" y="1632"/>
                </a:moveTo>
                <a:lnTo>
                  <a:pt x="96" y="1632"/>
                </a:lnTo>
                <a:lnTo>
                  <a:pt x="864" y="0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 hasCustomPrompt="1"/>
          </p:nvPr>
        </p:nvSpPr>
        <p:spPr>
          <a:xfrm>
            <a:off x="1071538" y="3143248"/>
            <a:ext cx="6858048" cy="2549122"/>
          </a:xfrm>
        </p:spPr>
        <p:txBody>
          <a:bodyPr lIns="82296" tIns="45720" bIns="0" anchor="t"/>
          <a:lstStyle>
            <a:lvl1pPr marL="54864" indent="0">
              <a:buNone/>
              <a:defRPr sz="2000" baseline="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dirty="0" smtClean="0"/>
              <a:t>Тема: исследовательская деятельность на уроках физики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11.01.2012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363160" y="402264"/>
            <a:ext cx="850392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>
          <a:xfrm>
            <a:off x="706902" y="512064"/>
            <a:ext cx="8156448" cy="2345432"/>
          </a:xfrm>
        </p:spPr>
        <p:txBody>
          <a:bodyPr tIns="64008"/>
          <a:lstStyle>
            <a:lvl1pPr algn="l">
              <a:buNone/>
              <a:defRPr sz="3800" b="0" cap="none" spc="-150" baseline="0"/>
            </a:lvl1pPr>
            <a:extLst/>
          </a:lstStyle>
          <a:p>
            <a:r>
              <a:rPr kumimoji="0" lang="ru-RU" dirty="0" smtClean="0"/>
              <a:t>Самообобщение опыта работы учителя физики Скиба К.М. </a:t>
            </a:r>
            <a:br>
              <a:rPr kumimoji="0" lang="ru-RU" dirty="0" smtClean="0"/>
            </a:br>
            <a:r>
              <a:rPr kumimoji="0" lang="ru-RU" dirty="0" smtClean="0"/>
              <a:t>МОУ </a:t>
            </a:r>
            <a:r>
              <a:rPr kumimoji="0" lang="ru-RU" dirty="0" err="1" smtClean="0"/>
              <a:t>Антипинская</a:t>
            </a:r>
            <a:r>
              <a:rPr kumimoji="0" lang="ru-RU" dirty="0" smtClean="0"/>
              <a:t> средняя общеобразовательная школа</a:t>
            </a:r>
            <a:endParaRPr kumimoji="0" lang="en-US" dirty="0"/>
          </a:p>
        </p:txBody>
      </p:sp>
      <p:sp>
        <p:nvSpPr>
          <p:cNvPr id="8" name="Прямоугольник 7"/>
          <p:cNvSpPr/>
          <p:nvPr/>
        </p:nvSpPr>
        <p:spPr>
          <a:xfrm flipH="1">
            <a:off x="371538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9" name="Прямоугольник 8"/>
          <p:cNvSpPr/>
          <p:nvPr/>
        </p:nvSpPr>
        <p:spPr>
          <a:xfrm flipH="1">
            <a:off x="411109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0" name="Прямоугольник 9"/>
          <p:cNvSpPr/>
          <p:nvPr/>
        </p:nvSpPr>
        <p:spPr>
          <a:xfrm flipH="1">
            <a:off x="44845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 flipH="1">
            <a:off x="476702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500478" y="680477"/>
            <a:ext cx="36576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  <p:transition>
    <p:comb dir="vert"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2064"/>
            <a:ext cx="8229600" cy="9144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64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55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11.01.2012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comb dir="vert"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Прямоугольник 24"/>
          <p:cNvSpPr/>
          <p:nvPr/>
        </p:nvSpPr>
        <p:spPr>
          <a:xfrm>
            <a:off x="0" y="402265"/>
            <a:ext cx="886708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4824" y="512064"/>
            <a:ext cx="7772400" cy="914400"/>
          </a:xfrm>
        </p:spPr>
        <p:txBody>
          <a:bodyPr anchor="t"/>
          <a:lstStyle>
            <a:lvl1pPr>
              <a:defRPr sz="400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09750"/>
            <a:ext cx="4040188" cy="639762"/>
          </a:xfrm>
        </p:spPr>
        <p:txBody>
          <a:bodyPr anchor="ctr"/>
          <a:lstStyle>
            <a:lvl1pPr marL="73152" indent="0" algn="l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09750"/>
            <a:ext cx="4041775" cy="639762"/>
          </a:xfrm>
        </p:spPr>
        <p:txBody>
          <a:bodyPr anchor="ctr"/>
          <a:lstStyle>
            <a:lvl1pPr marL="73152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459037"/>
            <a:ext cx="4040188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459037"/>
            <a:ext cx="4041775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11.01.2012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87790" y="680477"/>
            <a:ext cx="45720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47305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2825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>
          <a:xfrm>
            <a:off x="0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0" name="Прямоугольник 19"/>
          <p:cNvSpPr/>
          <p:nvPr/>
        </p:nvSpPr>
        <p:spPr>
          <a:xfrm flipH="1">
            <a:off x="149770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1" name="Прямоугольник 20"/>
          <p:cNvSpPr/>
          <p:nvPr/>
        </p:nvSpPr>
        <p:spPr>
          <a:xfrm flipH="1">
            <a:off x="189341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Прямоугольник 21"/>
          <p:cNvSpPr/>
          <p:nvPr/>
        </p:nvSpPr>
        <p:spPr>
          <a:xfrm flipH="1">
            <a:off x="22668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9" name="Прямоугольник 28"/>
          <p:cNvSpPr/>
          <p:nvPr/>
        </p:nvSpPr>
        <p:spPr>
          <a:xfrm flipH="1">
            <a:off x="254934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30" name="Прямоугольник 29"/>
          <p:cNvSpPr/>
          <p:nvPr/>
        </p:nvSpPr>
        <p:spPr>
          <a:xfrm>
            <a:off x="278710" y="680477"/>
            <a:ext cx="36576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  <p:transition>
    <p:comb dir="vert"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>
          <a:xfrm>
            <a:off x="914400" y="512064"/>
            <a:ext cx="7772400" cy="914400"/>
          </a:xfrm>
        </p:spPr>
        <p:txBody>
          <a:bodyPr/>
          <a:lstStyle>
            <a:lvl1pPr>
              <a:defRPr sz="4000" cap="none" baseline="0"/>
            </a:lvl1pPr>
            <a:extLst/>
          </a:lstStyle>
          <a:p>
            <a:r>
              <a:rPr kumimoji="0" lang="ru-RU" dirty="0" err="1" smtClean="0"/>
              <a:t>порльоллдж</a:t>
            </a:r>
            <a:endParaRPr kumimoji="0" lang="en-US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11.01.2012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comb dir="vert"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11.01.2012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comb dir="vert"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273050"/>
            <a:ext cx="8229600" cy="1162050"/>
          </a:xfrm>
        </p:spPr>
        <p:txBody>
          <a:bodyPr anchor="ctr"/>
          <a:lstStyle>
            <a:lvl1pPr algn="l">
              <a:buNone/>
              <a:defRPr sz="3600" b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435100"/>
            <a:ext cx="2514600" cy="4572000"/>
          </a:xfrm>
        </p:spPr>
        <p:txBody>
          <a:bodyPr/>
          <a:lstStyle>
            <a:lvl1pPr marL="54864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429000" y="1435100"/>
            <a:ext cx="5486400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11.01.2012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comb dir="vert"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368032" y="0"/>
            <a:ext cx="8778240" cy="1878037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 flipV="1">
            <a:off x="363195" y="1885028"/>
            <a:ext cx="8782622" cy="0"/>
          </a:xfrm>
          <a:prstGeom prst="line">
            <a:avLst/>
          </a:prstGeom>
          <a:noFill/>
          <a:ln w="19050" cap="flat" cmpd="sng" algn="ctr">
            <a:solidFill>
              <a:srgbClr val="FFFFFF">
                <a:alpha val="100000"/>
              </a:srgbClr>
            </a:soli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0" name="Группа 9"/>
          <p:cNvGrpSpPr/>
          <p:nvPr/>
        </p:nvGrpSpPr>
        <p:grpSpPr>
          <a:xfrm rot="5400000">
            <a:off x="8514581" y="1219200"/>
            <a:ext cx="132763" cy="128466"/>
            <a:chOff x="6668087" y="1297746"/>
            <a:chExt cx="161840" cy="156602"/>
          </a:xfrm>
        </p:grpSpPr>
        <p:cxnSp>
          <p:nvCxnSpPr>
            <p:cNvPr id="15" name="Прямая соединительная линия 14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Прямая соединительная линия 15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Прямая соединительная линия 16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grayWhite">
          <a:xfrm>
            <a:off x="914400" y="441251"/>
            <a:ext cx="6858000" cy="701749"/>
          </a:xfrm>
        </p:spPr>
        <p:txBody>
          <a:bodyPr anchor="b"/>
          <a:lstStyle>
            <a:lvl1pPr algn="l">
              <a:buNone/>
              <a:defRPr sz="2100" b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68032" y="1893781"/>
            <a:ext cx="8778240" cy="4960144"/>
          </a:xfrm>
          <a:solidFill>
            <a:schemeClr val="bg2"/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914400" y="1150144"/>
            <a:ext cx="6858000" cy="685800"/>
          </a:xfrm>
        </p:spPr>
        <p:txBody>
          <a:bodyPr/>
          <a:lstStyle>
            <a:lvl1pPr marL="27432" indent="0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grpSp>
        <p:nvGrpSpPr>
          <p:cNvPr id="14" name="Группа 13"/>
          <p:cNvGrpSpPr/>
          <p:nvPr/>
        </p:nvGrpSpPr>
        <p:grpSpPr>
          <a:xfrm rot="5400000">
            <a:off x="8666981" y="1371600"/>
            <a:ext cx="132763" cy="128466"/>
            <a:chOff x="6668087" y="1297746"/>
            <a:chExt cx="161840" cy="156602"/>
          </a:xfrm>
        </p:grpSpPr>
        <p:cxnSp>
          <p:nvCxnSpPr>
            <p:cNvPr id="11" name="Прямая соединительная линия 10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Прямая соединительная линия 11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Прямая соединительная линия 12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Группа 17"/>
          <p:cNvGrpSpPr/>
          <p:nvPr/>
        </p:nvGrpSpPr>
        <p:grpSpPr>
          <a:xfrm rot="5400000">
            <a:off x="8320088" y="1474763"/>
            <a:ext cx="132763" cy="128466"/>
            <a:chOff x="6668087" y="1297746"/>
            <a:chExt cx="161840" cy="156602"/>
          </a:xfrm>
        </p:grpSpPr>
        <p:cxnSp>
          <p:nvCxnSpPr>
            <p:cNvPr id="19" name="Прямая соединительная линия 18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Прямая соединительная линия 19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Прямая соединительная линия 20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477000" y="55499"/>
            <a:ext cx="2133600" cy="365125"/>
          </a:xfrm>
        </p:spPr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11.01.2012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914400" y="55499"/>
            <a:ext cx="5562600" cy="365125"/>
          </a:xfrm>
        </p:spPr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610600" y="55499"/>
            <a:ext cx="457200" cy="365125"/>
          </a:xfrm>
        </p:spPr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comb dir="vert"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7" name="Прямоугольник 16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571440" y="285728"/>
            <a:ext cx="8572560" cy="1785950"/>
          </a:xfrm>
          <a:prstGeom prst="rect">
            <a:avLst/>
          </a:prstGeom>
        </p:spPr>
        <p:txBody>
          <a:bodyPr vert="horz" anchor="t">
            <a:noAutofit/>
          </a:bodyPr>
          <a:lstStyle>
            <a:extLst/>
          </a:lstStyle>
          <a:p>
            <a:r>
              <a:rPr kumimoji="0" lang="ru-RU" dirty="0" err="1" smtClean="0"/>
              <a:t>Самообобщение</a:t>
            </a:r>
            <a:r>
              <a:rPr kumimoji="0" lang="ru-RU" dirty="0" smtClean="0"/>
              <a:t> опыта работы учителя физики Скиба К.М.</a:t>
            </a:r>
            <a:br>
              <a:rPr kumimoji="0" lang="ru-RU" dirty="0" smtClean="0"/>
            </a:br>
            <a:r>
              <a:rPr kumimoji="0" lang="ru-RU" dirty="0" smtClean="0"/>
              <a:t>МОУ </a:t>
            </a:r>
            <a:r>
              <a:rPr kumimoji="0" lang="ru-RU" dirty="0" err="1" smtClean="0"/>
              <a:t>Антипинская</a:t>
            </a:r>
            <a:r>
              <a:rPr kumimoji="0" lang="ru-RU" dirty="0" smtClean="0"/>
              <a:t> средняя школа </a:t>
            </a:r>
            <a:endParaRPr kumimoji="0" lang="en-US" dirty="0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857224" y="3000372"/>
            <a:ext cx="7572428" cy="3857628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endParaRPr kumimoji="0" lang="ru-RU" dirty="0" smtClean="0"/>
          </a:p>
          <a:p>
            <a:pPr lvl="0" eaLnBrk="1" latinLnBrk="0" hangingPunct="1"/>
            <a:endParaRPr kumimoji="0" lang="ru-RU" dirty="0" smtClean="0"/>
          </a:p>
          <a:p>
            <a:pPr lvl="0" eaLnBrk="1" latinLnBrk="0" hangingPunct="1"/>
            <a:r>
              <a:rPr kumimoji="0" lang="ru-RU" dirty="0" smtClean="0"/>
              <a:t>Тема: Исследовательская деятельность  на уроках физики</a:t>
            </a:r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4770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11.01.2012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914400" y="6416675"/>
            <a:ext cx="55626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endParaRPr lang="ru-RU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610600" y="64166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>
    <p:comb dir="vert"/>
  </p:transition>
  <p:timing>
    <p:tnLst>
      <p:par>
        <p:cTn id="1" dur="indefinite" restart="never" nodeType="tmRoot"/>
      </p:par>
    </p:tnLst>
  </p:timing>
  <p:txStyles>
    <p:titleStyle>
      <a:lvl1pPr algn="l" rtl="0" eaLnBrk="1" latinLnBrk="0" hangingPunct="1">
        <a:spcBef>
          <a:spcPct val="0"/>
        </a:spcBef>
        <a:buNone/>
        <a:defRPr kumimoji="0" sz="4000" kern="1200" spc="-100" baseline="0">
          <a:solidFill>
            <a:schemeClr val="tx2">
              <a:satMod val="200000"/>
            </a:schemeClr>
          </a:solidFill>
          <a:latin typeface="+mj-lt"/>
          <a:ea typeface="+mj-ea"/>
          <a:cs typeface="+mj-cs"/>
        </a:defRPr>
      </a:lvl1pPr>
      <a:extLst/>
    </p:titleStyle>
    <p:bodyStyle>
      <a:lvl1pPr marL="411480" indent="-342900" algn="l" rtl="0" eaLnBrk="1" latinLnBrk="0" hangingPunct="1">
        <a:spcBef>
          <a:spcPts val="700"/>
        </a:spcBef>
        <a:buClr>
          <a:schemeClr val="tx2"/>
        </a:buClr>
        <a:buSzPct val="95000"/>
        <a:buFont typeface="Wingdings"/>
        <a:buNone/>
        <a:defRPr kumimoji="0" sz="30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0664" indent="-28575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None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2"/>
        </a:buClr>
        <a:buFont typeface="Wingdings 2"/>
        <a:buNone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61872" indent="-228600" algn="l" rtl="0" eaLnBrk="1" latinLnBrk="0" hangingPunct="1">
        <a:spcBef>
          <a:spcPct val="20000"/>
        </a:spcBef>
        <a:buClr>
          <a:schemeClr val="accent3"/>
        </a:buClr>
        <a:buFont typeface="Wingdings 3"/>
        <a:buNone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14813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None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99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01952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93976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143116"/>
            <a:ext cx="7772400" cy="3214710"/>
          </a:xfrm>
        </p:spPr>
        <p:txBody>
          <a:bodyPr/>
          <a:lstStyle/>
          <a:p>
            <a:pPr algn="ctr"/>
            <a:r>
              <a:rPr lang="ru-RU" dirty="0" smtClean="0"/>
              <a:t>Тема:</a:t>
            </a:r>
            <a:br>
              <a:rPr lang="ru-RU" dirty="0" smtClean="0"/>
            </a:br>
            <a:r>
              <a:rPr lang="ru-RU" dirty="0" smtClean="0"/>
              <a:t>Исследовательская деятельность на уроках физики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57224" y="357166"/>
            <a:ext cx="7772400" cy="1357322"/>
          </a:xfrm>
        </p:spPr>
        <p:txBody>
          <a:bodyPr>
            <a:noAutofit/>
          </a:bodyPr>
          <a:lstStyle/>
          <a:p>
            <a:r>
              <a:rPr lang="ru-RU" sz="2600" dirty="0" err="1" smtClean="0"/>
              <a:t>Самообобщение</a:t>
            </a:r>
            <a:r>
              <a:rPr lang="ru-RU" sz="2600" dirty="0" smtClean="0"/>
              <a:t> опыта работы учителя физики Скиба К.М.</a:t>
            </a:r>
          </a:p>
          <a:p>
            <a:r>
              <a:rPr lang="ru-RU" sz="2600" dirty="0" smtClean="0"/>
              <a:t>МОУ </a:t>
            </a:r>
            <a:r>
              <a:rPr lang="ru-RU" sz="2600" dirty="0" err="1" smtClean="0"/>
              <a:t>Антипинская</a:t>
            </a:r>
            <a:r>
              <a:rPr lang="ru-RU" sz="2600" dirty="0" smtClean="0"/>
              <a:t> средняя общеобразовательная школа</a:t>
            </a:r>
            <a:endParaRPr lang="ru-RU" sz="2600" dirty="0"/>
          </a:p>
        </p:txBody>
      </p:sp>
    </p:spTree>
  </p:cSld>
  <p:clrMapOvr>
    <a:masterClrMapping/>
  </p:clrMapOvr>
  <p:transition>
    <p:comb dir="vert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Содержимое 4" descr="DSC00057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85720" y="285728"/>
            <a:ext cx="8715435" cy="6429421"/>
          </a:xfrm>
        </p:spPr>
      </p:pic>
    </p:spTree>
  </p:cSld>
  <p:clrMapOvr>
    <a:masterClrMapping/>
  </p:clrMapOvr>
  <p:transition>
    <p:comb dir="vert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DSC00058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14282" y="142853"/>
            <a:ext cx="8715435" cy="6500857"/>
          </a:xfrm>
        </p:spPr>
      </p:pic>
    </p:spTree>
  </p:cSld>
  <p:clrMapOvr>
    <a:masterClrMapping/>
  </p:clrMapOvr>
  <p:transition>
    <p:comb dir="vert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DSC00060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14282" y="357167"/>
            <a:ext cx="8715435" cy="6357982"/>
          </a:xfrm>
        </p:spPr>
      </p:pic>
    </p:spTree>
  </p:cSld>
  <p:clrMapOvr>
    <a:masterClrMapping/>
  </p:clrMapOvr>
  <p:transition>
    <p:comb dir="vert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DSC0006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8715435" cy="6357981"/>
          </a:xfrm>
        </p:spPr>
      </p:pic>
    </p:spTree>
  </p:cSld>
  <p:clrMapOvr>
    <a:masterClrMapping/>
  </p:clrMapOvr>
  <p:transition>
    <p:comb dir="vert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DSC00064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42844" y="428605"/>
            <a:ext cx="8858312" cy="6286543"/>
          </a:xfrm>
        </p:spPr>
      </p:pic>
    </p:spTree>
  </p:cSld>
  <p:clrMapOvr>
    <a:masterClrMapping/>
  </p:clrMapOvr>
  <p:transition>
    <p:comb dir="vert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DSC00069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357166"/>
            <a:ext cx="8786873" cy="6215105"/>
          </a:xfrm>
        </p:spPr>
      </p:pic>
    </p:spTree>
  </p:cSld>
  <p:clrMapOvr>
    <a:masterClrMapping/>
  </p:clrMapOvr>
  <p:transition>
    <p:comb dir="vert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DSC0007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8715435" cy="6286543"/>
          </a:xfrm>
        </p:spPr>
      </p:pic>
    </p:spTree>
  </p:cSld>
  <p:clrMapOvr>
    <a:masterClrMapping/>
  </p:clrMapOvr>
  <p:transition>
    <p:comb dir="vert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DSC00074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42844" y="214291"/>
            <a:ext cx="8786873" cy="6429419"/>
          </a:xfrm>
        </p:spPr>
      </p:pic>
    </p:spTree>
  </p:cSld>
  <p:clrMapOvr>
    <a:masterClrMapping/>
  </p:clrMapOvr>
  <p:transition>
    <p:comb dir="vert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DSC00075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42844" y="285729"/>
            <a:ext cx="8858311" cy="6357981"/>
          </a:xfrm>
        </p:spPr>
      </p:pic>
    </p:spTree>
  </p:cSld>
  <p:clrMapOvr>
    <a:masterClrMapping/>
  </p:clrMapOvr>
  <p:transition>
    <p:comb dir="vert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DSC0008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57127" y="0"/>
            <a:ext cx="8786873" cy="6429419"/>
          </a:xfrm>
        </p:spPr>
      </p:pic>
    </p:spTree>
  </p:cSld>
  <p:clrMapOvr>
    <a:masterClrMapping/>
  </p:clrMapOvr>
  <p:transition>
    <p:comb dir="vert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0100" y="4857760"/>
            <a:ext cx="8572560" cy="1785950"/>
          </a:xfrm>
        </p:spPr>
        <p:txBody>
          <a:bodyPr/>
          <a:lstStyle/>
          <a:p>
            <a:r>
              <a:rPr lang="ru-RU" dirty="0" smtClean="0"/>
              <a:t>Актуально ли это?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57224" y="1071546"/>
            <a:ext cx="7572428" cy="5786454"/>
          </a:xfrm>
        </p:spPr>
        <p:txBody>
          <a:bodyPr/>
          <a:lstStyle/>
          <a:p>
            <a:r>
              <a:rPr lang="ru-RU" dirty="0" smtClean="0"/>
              <a:t>Цели данных уроков заключаются  в подготовке учащихся, к проведению самостоятельного исследования, формированию у них специальных умений при планировании и проведении физических экспериментов.</a:t>
            </a:r>
            <a:endParaRPr lang="ru-RU" dirty="0"/>
          </a:p>
        </p:txBody>
      </p:sp>
    </p:spTree>
  </p:cSld>
  <p:clrMapOvr>
    <a:masterClrMapping/>
  </p:clrMapOvr>
  <p:transition>
    <p:comb dir="vert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40" y="5429264"/>
            <a:ext cx="8572560" cy="714380"/>
          </a:xfrm>
        </p:spPr>
        <p:txBody>
          <a:bodyPr/>
          <a:lstStyle/>
          <a:p>
            <a:r>
              <a:rPr lang="en-US" dirty="0" smtClean="0"/>
              <a:t>        </a:t>
            </a:r>
            <a:r>
              <a:rPr lang="ru-RU" sz="3200" dirty="0" smtClean="0"/>
              <a:t>10 «А»             10 «Б»</a:t>
            </a:r>
            <a:endParaRPr lang="ru-RU" dirty="0"/>
          </a:p>
        </p:txBody>
      </p:sp>
      <p:pic>
        <p:nvPicPr>
          <p:cNvPr id="5" name="Содержимое 4" descr="hpqscan0001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00034" y="1142984"/>
            <a:ext cx="8072494" cy="4143404"/>
          </a:xfrm>
        </p:spPr>
      </p:pic>
      <p:sp>
        <p:nvSpPr>
          <p:cNvPr id="7" name="Прямоугольник 6"/>
          <p:cNvSpPr/>
          <p:nvPr/>
        </p:nvSpPr>
        <p:spPr>
          <a:xfrm>
            <a:off x="928662" y="6475113"/>
            <a:ext cx="45719" cy="4571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comb dir="vert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40" y="285728"/>
            <a:ext cx="8572560" cy="4786346"/>
          </a:xfrm>
        </p:spPr>
        <p:txBody>
          <a:bodyPr/>
          <a:lstStyle/>
          <a:p>
            <a:r>
              <a:rPr lang="ru-RU" sz="3200" dirty="0" smtClean="0"/>
              <a:t>Физика как предмет создаёт у учащихся представление о научной картине мира, формирование мировоззрения и убеждений, т.е. способствует развитию нравственной личности. Помимо этого физика вооружает учащихся методом научного познания на уроках-исследованиях, мы показываем связь физики с жизнью и другими науками. </a:t>
            </a:r>
            <a:endParaRPr lang="ru-RU" sz="32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 flipV="1">
            <a:off x="857224" y="6857999"/>
            <a:ext cx="7572428" cy="45719"/>
          </a:xfrm>
        </p:spPr>
        <p:txBody>
          <a:bodyPr>
            <a:normAutofit fontScale="25000" lnSpcReduction="20000"/>
          </a:bodyPr>
          <a:lstStyle/>
          <a:p>
            <a:endParaRPr lang="ru-RU" dirty="0"/>
          </a:p>
        </p:txBody>
      </p:sp>
    </p:spTree>
  </p:cSld>
  <p:clrMapOvr>
    <a:masterClrMapping/>
  </p:clrMapOvr>
  <p:transition>
    <p:comb dir="vert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40" y="285728"/>
            <a:ext cx="8572560" cy="6429420"/>
          </a:xfrm>
        </p:spPr>
        <p:txBody>
          <a:bodyPr/>
          <a:lstStyle/>
          <a:p>
            <a:pPr algn="ctr"/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Спасибо за внимание!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ransition>
    <p:comb dir="vert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2910" y="1428736"/>
            <a:ext cx="8501090" cy="3143272"/>
          </a:xfrm>
        </p:spPr>
        <p:txBody>
          <a:bodyPr/>
          <a:lstStyle/>
          <a:p>
            <a:pPr algn="ctr"/>
            <a:r>
              <a:rPr lang="ru-RU" dirty="0" smtClean="0"/>
              <a:t>« Скажи мне, и я забуду.</a:t>
            </a:r>
            <a:br>
              <a:rPr lang="ru-RU" dirty="0" smtClean="0"/>
            </a:br>
            <a:r>
              <a:rPr lang="ru-RU" dirty="0" smtClean="0"/>
              <a:t>Покажи мне, и я запомню.</a:t>
            </a:r>
            <a:br>
              <a:rPr lang="ru-RU" dirty="0" smtClean="0"/>
            </a:br>
            <a:r>
              <a:rPr lang="ru-RU" dirty="0" smtClean="0"/>
              <a:t>Дай сделать мне, и я пойму».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214414" y="4143380"/>
            <a:ext cx="7572428" cy="500066"/>
          </a:xfrm>
        </p:spPr>
        <p:txBody>
          <a:bodyPr>
            <a:normAutofit fontScale="92500" lnSpcReduction="10000"/>
          </a:bodyPr>
          <a:lstStyle/>
          <a:p>
            <a:pPr algn="ctr"/>
            <a:r>
              <a:rPr lang="ru-RU" dirty="0" smtClean="0"/>
              <a:t>                                                                      Сократ    </a:t>
            </a:r>
            <a:endParaRPr lang="ru-RU" dirty="0"/>
          </a:p>
        </p:txBody>
      </p:sp>
    </p:spTree>
  </p:cSld>
  <p:clrMapOvr>
    <a:masterClrMapping/>
  </p:clrMapOvr>
  <p:transition>
    <p:comb dir="vert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40" y="357166"/>
            <a:ext cx="8572560" cy="142876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57224" y="1714488"/>
            <a:ext cx="7572428" cy="3071834"/>
          </a:xfrm>
        </p:spPr>
        <p:txBody>
          <a:bodyPr/>
          <a:lstStyle/>
          <a:p>
            <a:r>
              <a:rPr lang="ru-RU" dirty="0" smtClean="0"/>
              <a:t>Через уроки и исследования школьник научиться исследовать физические явления, производить проверку утверждений, добиваться успеха и это поможет в дальнейшей жизни.</a:t>
            </a:r>
            <a:endParaRPr lang="ru-RU" dirty="0"/>
          </a:p>
        </p:txBody>
      </p:sp>
    </p:spTree>
  </p:cSld>
  <p:clrMapOvr>
    <a:masterClrMapping/>
  </p:clrMapOvr>
  <p:transition>
    <p:comb dir="vert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40" y="642918"/>
            <a:ext cx="8572560" cy="1428760"/>
          </a:xfrm>
        </p:spPr>
        <p:txBody>
          <a:bodyPr/>
          <a:lstStyle/>
          <a:p>
            <a:r>
              <a:rPr lang="ru-RU" sz="2600" dirty="0" smtClean="0"/>
              <a:t>В процессе исследовательской деятельности можно выделить 7 этапов:</a:t>
            </a:r>
            <a:endParaRPr lang="ru-RU" sz="2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57224" y="1500174"/>
            <a:ext cx="7572428" cy="4500594"/>
          </a:xfrm>
        </p:spPr>
        <p:txBody>
          <a:bodyPr>
            <a:normAutofit lnSpcReduction="10000"/>
          </a:bodyPr>
          <a:lstStyle/>
          <a:p>
            <a:pPr marL="582930" indent="-514350">
              <a:buAutoNum type="arabicPeriod"/>
            </a:pPr>
            <a:r>
              <a:rPr lang="ru-RU" dirty="0" smtClean="0"/>
              <a:t>Определяют цель задания (в старших классах, в средних могу поставить сама);</a:t>
            </a:r>
          </a:p>
          <a:p>
            <a:pPr marL="582930" indent="-514350">
              <a:buAutoNum type="arabicPeriod" startAt="2"/>
            </a:pPr>
            <a:r>
              <a:rPr lang="ru-RU" dirty="0" smtClean="0"/>
              <a:t>Выделяют объект исследования;</a:t>
            </a:r>
          </a:p>
          <a:p>
            <a:pPr marL="582930" indent="-514350"/>
            <a:r>
              <a:rPr lang="ru-RU" sz="2400" dirty="0" smtClean="0"/>
              <a:t>3.     </a:t>
            </a:r>
            <a:r>
              <a:rPr lang="ru-RU" dirty="0" smtClean="0"/>
              <a:t>Выдвигают  предложения;</a:t>
            </a:r>
          </a:p>
          <a:p>
            <a:pPr marL="582930" indent="-514350">
              <a:buAutoNum type="arabicPeriod" startAt="4"/>
            </a:pPr>
            <a:r>
              <a:rPr lang="ru-RU" dirty="0" smtClean="0"/>
              <a:t>Планируют ход экспериментов;</a:t>
            </a:r>
          </a:p>
          <a:p>
            <a:pPr marL="582930" indent="-514350">
              <a:buAutoNum type="arabicPeriod" startAt="5"/>
            </a:pPr>
            <a:r>
              <a:rPr lang="ru-RU" dirty="0" smtClean="0"/>
              <a:t>Осуществляют эксперимент;</a:t>
            </a:r>
          </a:p>
          <a:p>
            <a:pPr marL="582930" indent="-514350">
              <a:buAutoNum type="arabicPeriod" startAt="6"/>
            </a:pPr>
            <a:r>
              <a:rPr lang="ru-RU" dirty="0" smtClean="0"/>
              <a:t>Фиксируют результаты работы;</a:t>
            </a:r>
          </a:p>
          <a:p>
            <a:pPr marL="582930" indent="-514350">
              <a:buAutoNum type="arabicPeriod" startAt="7"/>
            </a:pPr>
            <a:r>
              <a:rPr lang="ru-RU" dirty="0" smtClean="0"/>
              <a:t>Обобщают и анализируют полученные данные.</a:t>
            </a:r>
          </a:p>
          <a:p>
            <a:pPr marL="582930" indent="-514350"/>
            <a:endParaRPr lang="ru-RU" dirty="0" smtClean="0"/>
          </a:p>
          <a:p>
            <a:pPr marL="582930" indent="-514350"/>
            <a:endParaRPr lang="ru-RU" dirty="0" smtClean="0"/>
          </a:p>
        </p:txBody>
      </p:sp>
    </p:spTree>
  </p:cSld>
  <p:clrMapOvr>
    <a:masterClrMapping/>
  </p:clrMapOvr>
  <p:transition>
    <p:comb dir="vert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flipV="1">
            <a:off x="571440" y="0"/>
            <a:ext cx="8572560" cy="285728"/>
          </a:xfrm>
        </p:spPr>
        <p:txBody>
          <a:bodyPr/>
          <a:lstStyle/>
          <a:p>
            <a:endParaRPr lang="ru-RU" sz="32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57224" y="500042"/>
            <a:ext cx="8072494" cy="6357958"/>
          </a:xfrm>
        </p:spPr>
        <p:txBody>
          <a:bodyPr>
            <a:normAutofit/>
          </a:bodyPr>
          <a:lstStyle/>
          <a:p>
            <a:r>
              <a:rPr lang="ru-RU" sz="2600" dirty="0" smtClean="0"/>
              <a:t>Эти уроки провожу  в 8-м классе по теме электризация тел, два вида зарядов.</a:t>
            </a:r>
          </a:p>
          <a:p>
            <a:r>
              <a:rPr lang="ru-RU" sz="2600" dirty="0" smtClean="0"/>
              <a:t> Для эксперимента использую подручный материал: фольга металлическая, пластиковая бутылка, шелковая нить, штатив, пластмассовая линейка, ручка полоски целлофана.</a:t>
            </a:r>
          </a:p>
          <a:p>
            <a:r>
              <a:rPr lang="ru-RU" sz="2600" dirty="0" smtClean="0"/>
              <a:t>В 10 классе при изучении темы: кристаллы, раздаю на каждый стол увеличительные стекла или лупы, соль поваренную, кусочками </a:t>
            </a:r>
            <a:r>
              <a:rPr lang="ru-RU" sz="2600" dirty="0" err="1" smtClean="0"/>
              <a:t>алюминевой</a:t>
            </a:r>
            <a:r>
              <a:rPr lang="ru-RU" sz="2600" dirty="0" smtClean="0"/>
              <a:t> </a:t>
            </a:r>
            <a:r>
              <a:rPr lang="ru-RU" sz="2600" dirty="0" err="1" smtClean="0"/>
              <a:t>проволки</a:t>
            </a:r>
            <a:r>
              <a:rPr lang="ru-RU" sz="2600" dirty="0" smtClean="0"/>
              <a:t> и  </a:t>
            </a:r>
            <a:r>
              <a:rPr lang="ru-RU" sz="2600" dirty="0" err="1" smtClean="0"/>
              <a:t>имедной</a:t>
            </a:r>
            <a:r>
              <a:rPr lang="ru-RU" sz="2600" dirty="0" smtClean="0"/>
              <a:t> со свежим изломом, выращенные кристаллы соли или сахара и проводим исследование, формируя понятие кристаллов, моно кристаллов и поли кристаллов.</a:t>
            </a:r>
            <a:endParaRPr lang="ru-RU" sz="2600" dirty="0"/>
          </a:p>
        </p:txBody>
      </p:sp>
    </p:spTree>
  </p:cSld>
  <p:clrMapOvr>
    <a:masterClrMapping/>
  </p:clrMapOvr>
  <p:transition>
    <p:comb dir="vert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28662" y="285728"/>
            <a:ext cx="6286544" cy="428628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5" name="Содержимое 4" descr="DSC00071.JPG"/>
          <p:cNvPicPr>
            <a:picLocks noGrp="1" noChangeAspect="1"/>
          </p:cNvPicPr>
          <p:nvPr>
            <p:ph idx="1"/>
          </p:nvPr>
        </p:nvPicPr>
        <p:blipFill>
          <a:blip r:embed="rId2" cstate="email"/>
          <a:stretch>
            <a:fillRect/>
          </a:stretch>
        </p:blipFill>
        <p:spPr>
          <a:xfrm>
            <a:off x="142844" y="428604"/>
            <a:ext cx="8786874" cy="6036514"/>
          </a:xfrm>
        </p:spPr>
      </p:pic>
    </p:spTree>
  </p:cSld>
  <p:clrMapOvr>
    <a:masterClrMapping/>
  </p:clrMapOvr>
  <p:transition>
    <p:comb dir="vert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DSC00072.JPG"/>
          <p:cNvPicPr>
            <a:picLocks noGrp="1" noChangeAspect="1"/>
          </p:cNvPicPr>
          <p:nvPr>
            <p:ph idx="1"/>
          </p:nvPr>
        </p:nvPicPr>
        <p:blipFill>
          <a:blip r:embed="rId3" cstate="screen"/>
          <a:stretch>
            <a:fillRect/>
          </a:stretch>
        </p:blipFill>
        <p:spPr>
          <a:xfrm>
            <a:off x="214282" y="500042"/>
            <a:ext cx="8715436" cy="6215106"/>
          </a:xfrm>
        </p:spPr>
      </p:pic>
    </p:spTree>
  </p:cSld>
  <p:clrMapOvr>
    <a:masterClrMapping/>
  </p:clrMapOvr>
  <p:transition>
    <p:comb dir="vert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DSC00063.JPG"/>
          <p:cNvPicPr>
            <a:picLocks noGrp="1" noChangeAspect="1"/>
          </p:cNvPicPr>
          <p:nvPr>
            <p:ph idx="1"/>
          </p:nvPr>
        </p:nvPicPr>
        <p:blipFill>
          <a:blip r:embed="rId3" cstate="screen"/>
          <a:stretch>
            <a:fillRect/>
          </a:stretch>
        </p:blipFill>
        <p:spPr>
          <a:xfrm>
            <a:off x="357158" y="142852"/>
            <a:ext cx="8501122" cy="6357982"/>
          </a:xfrm>
        </p:spPr>
      </p:pic>
    </p:spTree>
  </p:cSld>
  <p:clrMapOvr>
    <a:masterClrMapping/>
  </p:clrMapOvr>
  <p:transition>
    <p:comb dir="vert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Метро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Метро">
      <a:majorFont>
        <a:latin typeface="Consolas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bg1">
                <a:shade val="100000"/>
                <a:satMod val="150000"/>
              </a:schemeClr>
            </a:gs>
            <a:gs pos="65000">
              <a:schemeClr val="bg1">
                <a:shade val="90000"/>
                <a:satMod val="375000"/>
              </a:schemeClr>
            </a:gs>
            <a:gs pos="100000">
              <a:schemeClr val="phClr">
                <a:tint val="88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0000"/>
                <a:satMod val="180000"/>
              </a:schemeClr>
              <a:schemeClr val="phClr">
                <a:tint val="90000"/>
                <a:satMod val="20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541</TotalTime>
  <Words>273</Words>
  <PresentationFormat>Экран (4:3)</PresentationFormat>
  <Paragraphs>26</Paragraphs>
  <Slides>22</Slides>
  <Notes>4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Метро</vt:lpstr>
      <vt:lpstr>Тема: Исследовательская деятельность на уроках физики</vt:lpstr>
      <vt:lpstr>Актуально ли это?</vt:lpstr>
      <vt:lpstr>« Скажи мне, и я забуду. Покажи мне, и я запомню. Дай сделать мне, и я пойму». </vt:lpstr>
      <vt:lpstr>Слайд 4</vt:lpstr>
      <vt:lpstr>В процессе исследовательской деятельности можно выделить 7 этапов: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        10 «А»             10 «Б»</vt:lpstr>
      <vt:lpstr>Физика как предмет создаёт у учащихся представление о научной картине мира, формирование мировоззрения и убеждений, т.е. способствует развитию нравственной личности. Помимо этого физика вооружает учащихся методом научного познания на уроках-исследованиях, мы показываем связь физики с жизнью и другими науками. </vt:lpstr>
      <vt:lpstr>    Спасибо за внимание!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USER</cp:lastModifiedBy>
  <cp:revision>52</cp:revision>
  <dcterms:modified xsi:type="dcterms:W3CDTF">2012-01-11T06:27:36Z</dcterms:modified>
</cp:coreProperties>
</file>